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9" d="100"/>
          <a:sy n="99" d="100"/>
        </p:scale>
        <p:origin x="-24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28.01.2015</a:t>
            </a:fld>
            <a:endParaRPr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28.01.2015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28.01.2015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28.01.2015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28.01.2015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28.01.2015</a:t>
            </a:fld>
            <a:endParaRPr lang="ru-RU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28.01.2015</a:t>
            </a:fld>
            <a:endParaRPr lang="ru-RU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28.01.2015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79512" y="2348880"/>
            <a:ext cx="8458200" cy="3384376"/>
          </a:xfrm>
        </p:spPr>
        <p:txBody>
          <a:bodyPr>
            <a:normAutofit fontScale="90000"/>
          </a:bodyPr>
          <a:lstStyle/>
          <a:p>
            <a:pPr>
              <a:lnSpc>
                <a:spcPct val="150000"/>
              </a:lnSpc>
            </a:pPr>
            <a:r>
              <a:rPr lang="ru-RU" sz="2400" dirty="0" smtClean="0"/>
              <a:t>1. Город как самоуправляемая система. </a:t>
            </a:r>
            <a:br>
              <a:rPr lang="ru-RU" sz="2400" dirty="0" smtClean="0"/>
            </a:br>
            <a:r>
              <a:rPr lang="ru-RU" sz="2400" dirty="0" smtClean="0"/>
              <a:t>2. Органы городского самоуправления.</a:t>
            </a:r>
            <a:br>
              <a:rPr lang="ru-RU" sz="2400" dirty="0" smtClean="0"/>
            </a:br>
            <a:r>
              <a:rPr lang="ru-RU" sz="2400" dirty="0" smtClean="0"/>
              <a:t>3. Функции муниципальных органов в сфере управления городским хозяйством.</a:t>
            </a:r>
            <a:br>
              <a:rPr lang="ru-RU" sz="2400" dirty="0" smtClean="0"/>
            </a:br>
            <a:r>
              <a:rPr lang="ru-RU" sz="2400" dirty="0" smtClean="0"/>
              <a:t>4. Участие жителей в управлении городом.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827584" y="620688"/>
            <a:ext cx="7738120" cy="914400"/>
          </a:xfrm>
        </p:spPr>
        <p:txBody>
          <a:bodyPr/>
          <a:lstStyle/>
          <a:p>
            <a:r>
              <a:rPr lang="ru-RU" b="1" dirty="0" smtClean="0"/>
              <a:t>Тема 2. Управление городом и городским хозяйством</a:t>
            </a:r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404664"/>
            <a:ext cx="8686800" cy="6264696"/>
          </a:xfrm>
        </p:spPr>
        <p:txBody>
          <a:bodyPr>
            <a:normAutofit fontScale="77500" lnSpcReduction="20000"/>
          </a:bodyPr>
          <a:lstStyle/>
          <a:p>
            <a:r>
              <a:rPr lang="ru-RU" dirty="0" smtClean="0"/>
              <a:t>Органом местного самоуправления для города также является </a:t>
            </a:r>
            <a:r>
              <a:rPr lang="ru-RU" b="1" dirty="0" smtClean="0"/>
              <a:t>администрация города.</a:t>
            </a:r>
          </a:p>
          <a:p>
            <a:r>
              <a:rPr lang="ru-RU" dirty="0" smtClean="0"/>
              <a:t>Администрация - это исполнительно-распорядительный орган муниципального образования, которым руководит глава администрации на принципах единоначалия.</a:t>
            </a:r>
          </a:p>
          <a:p>
            <a:r>
              <a:rPr lang="ru-RU" dirty="0" smtClean="0"/>
              <a:t>Структура администрации утверждается представительным органом по предложению главы администрации. Она может включать отраслевые, функциональные и территориальные подразделения.</a:t>
            </a:r>
          </a:p>
          <a:p>
            <a:r>
              <a:rPr lang="ru-RU" dirty="0" smtClean="0"/>
              <a:t>Главой администрации (в случае назначения лица на должность по контракту) является руководитель администрации города.</a:t>
            </a:r>
          </a:p>
          <a:p>
            <a:r>
              <a:rPr lang="ru-RU" b="1" dirty="0" smtClean="0"/>
              <a:t>Главой городской администрации может быть глава </a:t>
            </a:r>
            <a:r>
              <a:rPr lang="ru-RU" dirty="0" smtClean="0"/>
              <a:t>муниципального образования </a:t>
            </a:r>
            <a:r>
              <a:rPr lang="ru-RU" b="1" dirty="0" smtClean="0"/>
              <a:t>либо лицо</a:t>
            </a:r>
            <a:r>
              <a:rPr lang="ru-RU" dirty="0" smtClean="0"/>
              <a:t>, назначенное на должность главы администрации </a:t>
            </a:r>
            <a:r>
              <a:rPr lang="ru-RU" b="1" dirty="0" smtClean="0"/>
              <a:t>по контракту</a:t>
            </a:r>
            <a:r>
              <a:rPr lang="ru-RU" dirty="0" smtClean="0"/>
              <a:t>, который заключают по результатам конкурса на срок, указанный в уставе муниципального образования. </a:t>
            </a:r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404664"/>
            <a:ext cx="8686800" cy="5675461"/>
          </a:xfrm>
        </p:spPr>
        <p:txBody>
          <a:bodyPr>
            <a:normAutofit lnSpcReduction="10000"/>
          </a:bodyPr>
          <a:lstStyle/>
          <a:p>
            <a:r>
              <a:rPr lang="ru-RU" dirty="0" smtClean="0"/>
              <a:t>Лицо назначается на должность главы местной администрации представительным органом из числа кандидатов, представленных конкурсной комиссией по результатам конкурса. </a:t>
            </a:r>
          </a:p>
          <a:p>
            <a:r>
              <a:rPr lang="ru-RU" dirty="0" smtClean="0"/>
              <a:t>Члены конкурсной комиссии города назначаются его представительным органом</a:t>
            </a:r>
          </a:p>
          <a:p>
            <a:r>
              <a:rPr lang="ru-RU" dirty="0" smtClean="0"/>
              <a:t>. Условия конкурса, сведения о дате, времени и месте его проведения должны быть опубликованы.</a:t>
            </a:r>
          </a:p>
          <a:p>
            <a:r>
              <a:rPr lang="ru-RU" dirty="0" smtClean="0"/>
              <a:t>Контракт с главой городской администрации заключается главой города.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332656"/>
            <a:ext cx="8686800" cy="5747469"/>
          </a:xfrm>
        </p:spPr>
        <p:txBody>
          <a:bodyPr>
            <a:normAutofit fontScale="62500" lnSpcReduction="20000"/>
          </a:bodyPr>
          <a:lstStyle/>
          <a:p>
            <a:r>
              <a:rPr lang="ru-RU" dirty="0" smtClean="0"/>
              <a:t>Органы местного самоуправления принимают властно-управленческие решения на городской территории по вопросам местного значения без вертикальной подчиненности и аппарата принуждения.</a:t>
            </a:r>
          </a:p>
          <a:p>
            <a:r>
              <a:rPr lang="ru-RU" b="1" dirty="0" smtClean="0"/>
              <a:t>Основные вопросы </a:t>
            </a:r>
            <a:r>
              <a:rPr lang="ru-RU" dirty="0" smtClean="0"/>
              <a:t>текущей и перспективной деятельности муниципального образования </a:t>
            </a:r>
            <a:r>
              <a:rPr lang="ru-RU" b="1" dirty="0" smtClean="0"/>
              <a:t>регулируются</a:t>
            </a:r>
            <a:r>
              <a:rPr lang="ru-RU" dirty="0" smtClean="0"/>
              <a:t> </a:t>
            </a:r>
            <a:r>
              <a:rPr lang="ru-RU" b="1" dirty="0" smtClean="0"/>
              <a:t>уставом</a:t>
            </a:r>
            <a:r>
              <a:rPr lang="ru-RU" dirty="0" smtClean="0"/>
              <a:t>, который придает юридическую базу всем органам власти, отношениям местного самоуправления. Нормы устава отражают понятия, организацию органов управления, полномочия должностных лиц, работу с гражданами.</a:t>
            </a:r>
          </a:p>
          <a:p>
            <a:r>
              <a:rPr lang="ru-RU" b="1" dirty="0" smtClean="0"/>
              <a:t>Для управления отраслями</a:t>
            </a:r>
            <a:r>
              <a:rPr lang="ru-RU" dirty="0" smtClean="0"/>
              <a:t>, подразделениями в администрации муниципального образования </a:t>
            </a:r>
            <a:r>
              <a:rPr lang="ru-RU" b="1" dirty="0" smtClean="0"/>
              <a:t>создаются специальные службы</a:t>
            </a:r>
            <a:r>
              <a:rPr lang="ru-RU" dirty="0" smtClean="0"/>
              <a:t>, комплектуемые из муниципальных служащих и других сотрудников.</a:t>
            </a:r>
          </a:p>
          <a:p>
            <a:r>
              <a:rPr lang="ru-RU" b="1" dirty="0" smtClean="0"/>
              <a:t>Финансирование расходов </a:t>
            </a:r>
            <a:r>
              <a:rPr lang="ru-RU" dirty="0" smtClean="0"/>
              <a:t>на содержание органов местного самоуправления </a:t>
            </a:r>
            <a:r>
              <a:rPr lang="ru-RU" b="1" dirty="0" smtClean="0"/>
              <a:t>осуществляется </a:t>
            </a:r>
            <a:r>
              <a:rPr lang="ru-RU" dirty="0" smtClean="0"/>
              <a:t>исключительно </a:t>
            </a:r>
            <a:r>
              <a:rPr lang="ru-RU" b="1" dirty="0" smtClean="0"/>
              <a:t>за счет бюджетов муниципальных образований</a:t>
            </a:r>
            <a:r>
              <a:rPr lang="ru-RU" dirty="0" smtClean="0"/>
              <a:t>.</a:t>
            </a:r>
          </a:p>
          <a:p>
            <a:r>
              <a:rPr lang="ru-RU" dirty="0" smtClean="0"/>
              <a:t>Надзор за исполнением органами местного самоуправления и должностными лицами Конституции, законов и субъектов Российской Федерации, муниципальных правовых актов осуществляют органы прокуратуры и другие уполномоченные законом органы.</a:t>
            </a:r>
            <a:endParaRPr lang="ru-RU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188640"/>
            <a:ext cx="8686800" cy="838200"/>
          </a:xfrm>
        </p:spPr>
        <p:txBody>
          <a:bodyPr>
            <a:noAutofit/>
          </a:bodyPr>
          <a:lstStyle/>
          <a:p>
            <a:pPr algn="ctr"/>
            <a:r>
              <a:rPr lang="ru-RU" sz="2000" dirty="0" smtClean="0"/>
              <a:t>Вопрос 3 -  </a:t>
            </a:r>
            <a:r>
              <a:rPr lang="ru-RU" sz="2000" dirty="0" smtClean="0"/>
              <a:t>Функции муниципальных органов в сфере управления городским хозяйством</a:t>
            </a:r>
            <a:endParaRPr lang="ru-RU" sz="20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dirty="0" smtClean="0"/>
              <a:t>Российское законодательство предусматривает разграничение полномочий в сфере городского развития между уровнями управления следующим образом:</a:t>
            </a:r>
          </a:p>
          <a:p>
            <a:pPr lvl="0"/>
            <a:r>
              <a:rPr lang="ru-RU" b="1" dirty="0" smtClean="0"/>
              <a:t>на федеральном уровне управления</a:t>
            </a:r>
            <a:r>
              <a:rPr lang="ru-RU" dirty="0" smtClean="0"/>
              <a:t> формируется законодательная и нормативно-методологическая база, регулирующая развитие отраслей комплекса городского хозяйства;</a:t>
            </a:r>
          </a:p>
          <a:p>
            <a:pPr lvl="0"/>
            <a:r>
              <a:rPr lang="ru-RU" b="1" dirty="0" smtClean="0"/>
              <a:t>на региональном уровне </a:t>
            </a:r>
            <a:r>
              <a:rPr lang="ru-RU" dirty="0" smtClean="0"/>
              <a:t>(</a:t>
            </a:r>
            <a:r>
              <a:rPr lang="ru-RU" dirty="0" err="1" smtClean="0"/>
              <a:t>уровне</a:t>
            </a:r>
            <a:r>
              <a:rPr lang="ru-RU" dirty="0" smtClean="0"/>
              <a:t> субъектов Российской Федерации) разрабатываются территориальные аспекты градообслуживающей и социальной политики, принимаются и финансируются региональные программы, проекты;</a:t>
            </a:r>
          </a:p>
          <a:p>
            <a:pPr lvl="0"/>
            <a:r>
              <a:rPr lang="ru-RU" b="1" dirty="0" smtClean="0"/>
              <a:t>на муниципальном уровне управления </a:t>
            </a:r>
            <a:r>
              <a:rPr lang="ru-RU" dirty="0" smtClean="0"/>
              <a:t>осуществляется практическая реализация задач по удовлетворению потребностей населения в соответствующих муниципальных услугах отраслей городского хозяйства.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260648"/>
            <a:ext cx="8686800" cy="5387429"/>
          </a:xfrm>
        </p:spPr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ru-RU" b="1" dirty="0" smtClean="0"/>
              <a:t>	На </a:t>
            </a:r>
            <a:r>
              <a:rPr lang="ru-RU" b="1" dirty="0" smtClean="0"/>
              <a:t>федеральном уровне</a:t>
            </a:r>
            <a:r>
              <a:rPr lang="ru-RU" dirty="0" smtClean="0"/>
              <a:t> управления основными правовыми актами, регламентирующими развитие городов в Российской Федерации являются:</a:t>
            </a:r>
          </a:p>
          <a:p>
            <a:pPr lvl="0">
              <a:buFont typeface="Wingdings" pitchFamily="2" charset="2"/>
              <a:buChar char="Ø"/>
            </a:pPr>
            <a:r>
              <a:rPr lang="ru-RU" dirty="0" smtClean="0"/>
              <a:t>общепризнанные принципы и нормы международного права (Европейская хартия местного самоуправления, ратифицированная в Российской Федерации в 1998 г.);</a:t>
            </a:r>
          </a:p>
          <a:p>
            <a:pPr lvl="0">
              <a:buFont typeface="Wingdings" pitchFamily="2" charset="2"/>
              <a:buChar char="Ø"/>
            </a:pPr>
            <a:r>
              <a:rPr lang="ru-RU" dirty="0" smtClean="0"/>
              <a:t>международные договоры РФ;</a:t>
            </a:r>
          </a:p>
          <a:p>
            <a:pPr lvl="0">
              <a:buFont typeface="Wingdings" pitchFamily="2" charset="2"/>
              <a:buChar char="Ø"/>
            </a:pPr>
            <a:r>
              <a:rPr lang="ru-RU" dirty="0" smtClean="0"/>
              <a:t>Конституция РФ;</a:t>
            </a:r>
          </a:p>
          <a:p>
            <a:pPr lvl="0">
              <a:buFont typeface="Wingdings" pitchFamily="2" charset="2"/>
              <a:buChar char="Ø"/>
            </a:pPr>
            <a:r>
              <a:rPr lang="ru-RU" dirty="0" smtClean="0"/>
              <a:t>федеральные законы и подзаконные акты, </a:t>
            </a:r>
            <a:r>
              <a:rPr lang="ru-RU" i="1" dirty="0" smtClean="0"/>
              <a:t>основные из которых </a:t>
            </a:r>
            <a:endParaRPr lang="ru-RU" i="1" dirty="0" smtClean="0"/>
          </a:p>
          <a:p>
            <a:pPr lvl="1">
              <a:buFont typeface="Wingdings" pitchFamily="2" charset="2"/>
              <a:buChar char="Ø"/>
            </a:pPr>
            <a:r>
              <a:rPr lang="ru-RU" i="1" dirty="0" smtClean="0"/>
              <a:t>№ </a:t>
            </a:r>
            <a:r>
              <a:rPr lang="ru-RU" i="1" dirty="0" smtClean="0"/>
              <a:t>131-Ф3 «Об общих принципах организации местного самоуправления в Российской Федерации</a:t>
            </a:r>
            <a:r>
              <a:rPr lang="ru-RU" i="1" dirty="0" smtClean="0"/>
              <a:t>»;</a:t>
            </a:r>
          </a:p>
          <a:p>
            <a:pPr lvl="1">
              <a:buFont typeface="Wingdings" pitchFamily="2" charset="2"/>
              <a:buChar char="Ø"/>
            </a:pPr>
            <a:r>
              <a:rPr lang="ru-RU" i="1" dirty="0" smtClean="0"/>
              <a:t>указ </a:t>
            </a:r>
            <a:r>
              <a:rPr lang="ru-RU" i="1" dirty="0" smtClean="0"/>
              <a:t>Президента РФ от 20.12.2004 г. № 814 «Об уполномоченном федеральном органе исполнительной власти по утверждению границ муниципальных образований</a:t>
            </a:r>
            <a:r>
              <a:rPr lang="ru-RU" i="1" dirty="0" smtClean="0"/>
              <a:t>»;</a:t>
            </a:r>
          </a:p>
          <a:p>
            <a:pPr lvl="1">
              <a:buFont typeface="Wingdings" pitchFamily="2" charset="2"/>
              <a:buChar char="Ø"/>
            </a:pPr>
            <a:r>
              <a:rPr lang="ru-RU" i="1" dirty="0" smtClean="0"/>
              <a:t> </a:t>
            </a:r>
            <a:r>
              <a:rPr lang="ru-RU" i="1" dirty="0" smtClean="0"/>
              <a:t>указ Президента РФ от </a:t>
            </a:r>
            <a:r>
              <a:rPr lang="ru-RU" i="1" dirty="0" smtClean="0"/>
              <a:t>31.12.2004 </a:t>
            </a:r>
            <a:r>
              <a:rPr lang="ru-RU" i="1" dirty="0" smtClean="0"/>
              <a:t>г. № 903 «Об утверждении правил составления передаточного (разделительного) акта по имущественным обязательствам органов местного самоуправления»; </a:t>
            </a:r>
            <a:endParaRPr lang="ru-RU" i="1" dirty="0" smtClean="0"/>
          </a:p>
          <a:p>
            <a:pPr lvl="1">
              <a:buFont typeface="Wingdings" pitchFamily="2" charset="2"/>
              <a:buChar char="Ø"/>
            </a:pPr>
            <a:r>
              <a:rPr lang="ru-RU" i="1" dirty="0" smtClean="0"/>
              <a:t>указ Президента РФ от </a:t>
            </a:r>
            <a:r>
              <a:rPr lang="ru-RU" i="1" dirty="0" smtClean="0"/>
              <a:t>01.06.2005 </a:t>
            </a:r>
            <a:r>
              <a:rPr lang="ru-RU" i="1" dirty="0" smtClean="0"/>
              <a:t>г. «О ведении государственного реестра муниципальных образований Российской Федерации» и т.д</a:t>
            </a:r>
            <a:r>
              <a:rPr lang="ru-RU" dirty="0" smtClean="0"/>
              <a:t>.;</a:t>
            </a:r>
          </a:p>
          <a:p>
            <a:pPr lvl="0">
              <a:buFont typeface="Wingdings" pitchFamily="2" charset="2"/>
              <a:buChar char="Ø"/>
            </a:pPr>
            <a:r>
              <a:rPr lang="ru-RU" dirty="0" smtClean="0"/>
              <a:t>постановления Конституционного Суда Российской Федерации. 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548680"/>
            <a:ext cx="8686800" cy="5387429"/>
          </a:xfrm>
        </p:spPr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ru-RU" b="1" dirty="0" smtClean="0"/>
              <a:t>	На </a:t>
            </a:r>
            <a:r>
              <a:rPr lang="ru-RU" b="1" dirty="0" smtClean="0"/>
              <a:t>региональном уровне</a:t>
            </a:r>
            <a:r>
              <a:rPr lang="ru-RU" dirty="0" smtClean="0"/>
              <a:t> управления правовую основу местного самоуправления составляют:</a:t>
            </a:r>
          </a:p>
          <a:p>
            <a:pPr lvl="0">
              <a:buFont typeface="Wingdings" pitchFamily="2" charset="2"/>
              <a:buChar char="Ø"/>
            </a:pPr>
            <a:r>
              <a:rPr lang="ru-RU" dirty="0" smtClean="0"/>
              <a:t>уставы субъектов Российской Федерации;</a:t>
            </a:r>
          </a:p>
          <a:p>
            <a:pPr lvl="0">
              <a:buFont typeface="Wingdings" pitchFamily="2" charset="2"/>
              <a:buChar char="Ø"/>
            </a:pPr>
            <a:r>
              <a:rPr lang="ru-RU" dirty="0" smtClean="0"/>
              <a:t>законы </a:t>
            </a:r>
            <a:r>
              <a:rPr lang="ru-RU" dirty="0" smtClean="0"/>
              <a:t>субъекта:</a:t>
            </a:r>
          </a:p>
          <a:p>
            <a:pPr lvl="1">
              <a:buFont typeface="Wingdings" pitchFamily="2" charset="2"/>
              <a:buChar char="Ø"/>
            </a:pPr>
            <a:r>
              <a:rPr lang="ru-RU" dirty="0" smtClean="0"/>
              <a:t> </a:t>
            </a:r>
            <a:r>
              <a:rPr lang="ru-RU" i="1" dirty="0" smtClean="0"/>
              <a:t>о </a:t>
            </a:r>
            <a:r>
              <a:rPr lang="ru-RU" dirty="0" smtClean="0"/>
              <a:t>местном самоуправлении</a:t>
            </a:r>
            <a:r>
              <a:rPr lang="ru-RU" i="1" dirty="0" smtClean="0"/>
              <a:t>; </a:t>
            </a:r>
            <a:endParaRPr lang="ru-RU" i="1" dirty="0" smtClean="0"/>
          </a:p>
          <a:p>
            <a:pPr lvl="1">
              <a:buFont typeface="Wingdings" pitchFamily="2" charset="2"/>
              <a:buChar char="Ø"/>
            </a:pPr>
            <a:r>
              <a:rPr lang="ru-RU" i="1" dirty="0" smtClean="0"/>
              <a:t>о </a:t>
            </a:r>
            <a:r>
              <a:rPr lang="ru-RU" i="1" dirty="0" smtClean="0"/>
              <a:t>выборах депутатов представительных органов местного самоуправления и глав муниципальных образований; </a:t>
            </a:r>
            <a:endParaRPr lang="ru-RU" i="1" dirty="0" smtClean="0"/>
          </a:p>
          <a:p>
            <a:pPr lvl="1">
              <a:buFont typeface="Wingdings" pitchFamily="2" charset="2"/>
              <a:buChar char="Ø"/>
            </a:pPr>
            <a:r>
              <a:rPr lang="ru-RU" i="1" dirty="0" smtClean="0"/>
              <a:t>о </a:t>
            </a:r>
            <a:r>
              <a:rPr lang="ru-RU" i="1" dirty="0" smtClean="0"/>
              <a:t>местном референдуме; </a:t>
            </a:r>
            <a:endParaRPr lang="ru-RU" i="1" dirty="0" smtClean="0"/>
          </a:p>
          <a:p>
            <a:pPr lvl="1">
              <a:buFont typeface="Wingdings" pitchFamily="2" charset="2"/>
              <a:buChar char="Ø"/>
            </a:pPr>
            <a:r>
              <a:rPr lang="ru-RU" i="1" dirty="0" smtClean="0"/>
              <a:t>о </a:t>
            </a:r>
            <a:r>
              <a:rPr lang="ru-RU" i="1" dirty="0" smtClean="0"/>
              <a:t>статусе депутата, выборного должностного лица; </a:t>
            </a:r>
            <a:endParaRPr lang="ru-RU" i="1" dirty="0" smtClean="0"/>
          </a:p>
          <a:p>
            <a:pPr lvl="1">
              <a:buFont typeface="Wingdings" pitchFamily="2" charset="2"/>
              <a:buChar char="Ø"/>
            </a:pPr>
            <a:r>
              <a:rPr lang="ru-RU" i="1" dirty="0" smtClean="0"/>
              <a:t>о </a:t>
            </a:r>
            <a:r>
              <a:rPr lang="ru-RU" i="1" dirty="0" smtClean="0"/>
              <a:t>муниципальной службе; о материальной и финансовой основах местного самоуправления; </a:t>
            </a:r>
            <a:endParaRPr lang="ru-RU" i="1" dirty="0" smtClean="0"/>
          </a:p>
          <a:p>
            <a:pPr lvl="1">
              <a:buFont typeface="Wingdings" pitchFamily="2" charset="2"/>
              <a:buChar char="Ø"/>
            </a:pPr>
            <a:r>
              <a:rPr lang="ru-RU" i="1" dirty="0" smtClean="0"/>
              <a:t>о </a:t>
            </a:r>
            <a:r>
              <a:rPr lang="ru-RU" i="1" dirty="0" smtClean="0"/>
              <a:t>бюджетном устройстве и бюджетном процессе; </a:t>
            </a:r>
            <a:endParaRPr lang="ru-RU" i="1" dirty="0" smtClean="0"/>
          </a:p>
          <a:p>
            <a:pPr lvl="1">
              <a:buFont typeface="Wingdings" pitchFamily="2" charset="2"/>
              <a:buChar char="Ø"/>
            </a:pPr>
            <a:r>
              <a:rPr lang="ru-RU" i="1" dirty="0" smtClean="0"/>
              <a:t>о </a:t>
            </a:r>
            <a:r>
              <a:rPr lang="ru-RU" i="1" dirty="0" smtClean="0"/>
              <a:t>порядке регистрации уставов муниципальных образований; </a:t>
            </a:r>
            <a:endParaRPr lang="ru-RU" i="1" dirty="0" smtClean="0"/>
          </a:p>
          <a:p>
            <a:pPr lvl="1">
              <a:buFont typeface="Wingdings" pitchFamily="2" charset="2"/>
              <a:buChar char="Ø"/>
            </a:pPr>
            <a:r>
              <a:rPr lang="ru-RU" i="1" dirty="0" smtClean="0"/>
              <a:t>о </a:t>
            </a:r>
            <a:r>
              <a:rPr lang="ru-RU" i="1" dirty="0" smtClean="0"/>
              <a:t>полномочиях органов местного самоуправления; </a:t>
            </a:r>
            <a:endParaRPr lang="ru-RU" i="1" dirty="0" smtClean="0"/>
          </a:p>
          <a:p>
            <a:pPr lvl="1">
              <a:buFont typeface="Wingdings" pitchFamily="2" charset="2"/>
              <a:buChar char="Ø"/>
            </a:pPr>
            <a:r>
              <a:rPr lang="ru-RU" i="1" dirty="0" smtClean="0"/>
              <a:t>о </a:t>
            </a:r>
            <a:r>
              <a:rPr lang="ru-RU" i="1" dirty="0" smtClean="0"/>
              <a:t>собраниях и сходах граждан; </a:t>
            </a:r>
            <a:endParaRPr lang="ru-RU" i="1" dirty="0" smtClean="0"/>
          </a:p>
          <a:p>
            <a:pPr lvl="1">
              <a:buFont typeface="Wingdings" pitchFamily="2" charset="2"/>
              <a:buChar char="Ø"/>
            </a:pPr>
            <a:r>
              <a:rPr lang="ru-RU" i="1" dirty="0" smtClean="0"/>
              <a:t>о </a:t>
            </a:r>
            <a:r>
              <a:rPr lang="ru-RU" i="1" dirty="0" smtClean="0"/>
              <a:t>территориальном общественном самоуправлении; об ответственности органов и должностных лиц местного самоуправления; </a:t>
            </a:r>
            <a:endParaRPr lang="ru-RU" i="1" dirty="0" smtClean="0"/>
          </a:p>
          <a:p>
            <a:pPr lvl="1">
              <a:buFont typeface="Wingdings" pitchFamily="2" charset="2"/>
              <a:buChar char="Ø"/>
            </a:pPr>
            <a:r>
              <a:rPr lang="ru-RU" i="1" dirty="0" smtClean="0"/>
              <a:t>о </a:t>
            </a:r>
            <a:r>
              <a:rPr lang="ru-RU" i="1" dirty="0" smtClean="0"/>
              <a:t>порядке отзыва депутат представительного органа и иных выборных лиц местного самоуправления</a:t>
            </a:r>
            <a:r>
              <a:rPr lang="ru-RU" dirty="0" smtClean="0"/>
              <a:t>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116632"/>
            <a:ext cx="8686800" cy="6048672"/>
          </a:xfrm>
        </p:spPr>
        <p:txBody>
          <a:bodyPr>
            <a:noAutofit/>
          </a:bodyPr>
          <a:lstStyle/>
          <a:p>
            <a:pPr marL="0" indent="452438" algn="just">
              <a:buNone/>
            </a:pPr>
            <a:r>
              <a:rPr lang="ru-RU" sz="2250" dirty="0" smtClean="0">
                <a:latin typeface="Times New Roman" pitchFamily="18" charset="0"/>
                <a:cs typeface="Times New Roman" pitchFamily="18" charset="0"/>
              </a:rPr>
              <a:t>Наиболее значительную роль </a:t>
            </a:r>
            <a:r>
              <a:rPr lang="ru-RU" sz="2250" b="1" dirty="0" smtClean="0">
                <a:latin typeface="Times New Roman" pitchFamily="18" charset="0"/>
                <a:cs typeface="Times New Roman" pitchFamily="18" charset="0"/>
              </a:rPr>
              <a:t>в правовом регулировании повседневного осуществления местного самоуправления </a:t>
            </a:r>
            <a:r>
              <a:rPr lang="ru-RU" sz="2250" dirty="0" smtClean="0">
                <a:latin typeface="Times New Roman" pitchFamily="18" charset="0"/>
                <a:cs typeface="Times New Roman" pitchFamily="18" charset="0"/>
              </a:rPr>
              <a:t>играют муниципальные правовые </a:t>
            </a:r>
            <a:r>
              <a:rPr lang="ru-RU" sz="2250" dirty="0" smtClean="0">
                <a:latin typeface="Times New Roman" pitchFamily="18" charset="0"/>
                <a:cs typeface="Times New Roman" pitchFamily="18" charset="0"/>
              </a:rPr>
              <a:t>акты.</a:t>
            </a:r>
          </a:p>
          <a:p>
            <a:pPr marL="0" indent="452438" algn="just">
              <a:buNone/>
            </a:pPr>
            <a:r>
              <a:rPr lang="ru-RU" sz="2250" b="1" dirty="0" smtClean="0">
                <a:latin typeface="Times New Roman" pitchFamily="18" charset="0"/>
                <a:cs typeface="Times New Roman" pitchFamily="18" charset="0"/>
              </a:rPr>
              <a:t>Муниципальные правовые акты </a:t>
            </a:r>
            <a:r>
              <a:rPr lang="ru-RU" sz="2250" i="1" dirty="0" smtClean="0">
                <a:latin typeface="Times New Roman" pitchFamily="18" charset="0"/>
                <a:cs typeface="Times New Roman" pitchFamily="18" charset="0"/>
              </a:rPr>
              <a:t>— решения по вопросам местного значения или по вопросам осуществления отдельных государственных полномочий, принятые населением муниципального образования непосредственно, органом местного самоуправления и (или) должностным лицом местного самоуправления, документально оформленное и обязательное для исполнения на территории муниципального образования</a:t>
            </a:r>
            <a:r>
              <a:rPr lang="ru-RU" sz="225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452438" algn="just">
              <a:buNone/>
            </a:pPr>
            <a:r>
              <a:rPr lang="ru-RU" sz="2250" dirty="0" smtClean="0">
                <a:latin typeface="Times New Roman" pitchFamily="18" charset="0"/>
                <a:cs typeface="Times New Roman" pitchFamily="18" charset="0"/>
              </a:rPr>
              <a:t>Актами </a:t>
            </a:r>
            <a:r>
              <a:rPr lang="ru-RU" sz="2250" dirty="0" smtClean="0">
                <a:latin typeface="Times New Roman" pitchFamily="18" charset="0"/>
                <a:cs typeface="Times New Roman" pitchFamily="18" charset="0"/>
              </a:rPr>
              <a:t>высшей юридической силы в системе муниципальных правовых актов являются </a:t>
            </a:r>
            <a:r>
              <a:rPr lang="ru-RU" sz="2250" b="1" dirty="0" smtClean="0">
                <a:latin typeface="Times New Roman" pitchFamily="18" charset="0"/>
                <a:cs typeface="Times New Roman" pitchFamily="18" charset="0"/>
              </a:rPr>
              <a:t>устав</a:t>
            </a:r>
            <a:r>
              <a:rPr lang="ru-RU" sz="2250" dirty="0" smtClean="0">
                <a:latin typeface="Times New Roman" pitchFamily="18" charset="0"/>
                <a:cs typeface="Times New Roman" pitchFamily="18" charset="0"/>
              </a:rPr>
              <a:t> муниципального образования и </a:t>
            </a:r>
            <a:r>
              <a:rPr lang="ru-RU" sz="2250" b="1" dirty="0" smtClean="0">
                <a:latin typeface="Times New Roman" pitchFamily="18" charset="0"/>
                <a:cs typeface="Times New Roman" pitchFamily="18" charset="0"/>
              </a:rPr>
              <a:t>решения</a:t>
            </a:r>
            <a:r>
              <a:rPr lang="ru-RU" sz="225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250" b="1" dirty="0" smtClean="0">
                <a:latin typeface="Times New Roman" pitchFamily="18" charset="0"/>
                <a:cs typeface="Times New Roman" pitchFamily="18" charset="0"/>
              </a:rPr>
              <a:t>принятые на местном референдуме </a:t>
            </a:r>
            <a:r>
              <a:rPr lang="ru-RU" sz="2250" dirty="0" smtClean="0">
                <a:latin typeface="Times New Roman" pitchFamily="18" charset="0"/>
                <a:cs typeface="Times New Roman" pitchFamily="18" charset="0"/>
              </a:rPr>
              <a:t>или сходе граждан, оформленные в виде правовых актов.</a:t>
            </a:r>
          </a:p>
          <a:p>
            <a:pPr marL="0" indent="452438" algn="just">
              <a:buNone/>
            </a:pPr>
            <a:r>
              <a:rPr lang="ru-RU" sz="2250" dirty="0" smtClean="0">
                <a:latin typeface="Times New Roman" pitchFamily="18" charset="0"/>
                <a:cs typeface="Times New Roman" pitchFamily="18" charset="0"/>
              </a:rPr>
              <a:t>Устав принимается представительным органом местного самоуправления 2/3 голосов от численности депутатов. Устав регистрируется в органах юстиции в установленном порядке, официально публикуется и после этого вступает в силу.</a:t>
            </a:r>
          </a:p>
          <a:p>
            <a:pPr>
              <a:buNone/>
            </a:pPr>
            <a:endParaRPr lang="ru-RU" sz="225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451520"/>
          </a:xfrm>
        </p:spPr>
        <p:txBody>
          <a:bodyPr>
            <a:normAutofit fontScale="90000"/>
          </a:bodyPr>
          <a:lstStyle/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Уставом муниципального образования (города) определяются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1052736"/>
            <a:ext cx="8686800" cy="5616624"/>
          </a:xfrm>
        </p:spPr>
        <p:txBody>
          <a:bodyPr>
            <a:normAutofit fontScale="62500" lnSpcReduction="20000"/>
          </a:bodyPr>
          <a:lstStyle/>
          <a:p>
            <a:pPr lvl="0">
              <a:buFont typeface="Wingdings" pitchFamily="2" charset="2"/>
              <a:buChar char="Ø"/>
            </a:pPr>
            <a:r>
              <a:rPr lang="ru-RU" dirty="0" smtClean="0"/>
              <a:t>наименование </a:t>
            </a:r>
            <a:r>
              <a:rPr lang="ru-RU" dirty="0" smtClean="0"/>
              <a:t>муниципального образования;</a:t>
            </a:r>
          </a:p>
          <a:p>
            <a:pPr lvl="0">
              <a:buFont typeface="Wingdings" pitchFamily="2" charset="2"/>
              <a:buChar char="Ø"/>
            </a:pPr>
            <a:r>
              <a:rPr lang="ru-RU" dirty="0" smtClean="0"/>
              <a:t>перечень вопросов местного значения;</a:t>
            </a:r>
          </a:p>
          <a:p>
            <a:pPr lvl="0">
              <a:buFont typeface="Wingdings" pitchFamily="2" charset="2"/>
              <a:buChar char="Ø"/>
            </a:pPr>
            <a:r>
              <a:rPr lang="ru-RU" dirty="0" smtClean="0"/>
              <a:t>форма, порядок и гарантии участия населения в решении вопросов местного значения,;</a:t>
            </a:r>
          </a:p>
          <a:p>
            <a:pPr lvl="0">
              <a:buFont typeface="Wingdings" pitchFamily="2" charset="2"/>
              <a:buChar char="Ø"/>
            </a:pPr>
            <a:r>
              <a:rPr lang="ru-RU" dirty="0" smtClean="0"/>
              <a:t>структура и порядок формирования органов местного самоуправления;</a:t>
            </a:r>
          </a:p>
          <a:p>
            <a:pPr lvl="0">
              <a:buFont typeface="Wingdings" pitchFamily="2" charset="2"/>
              <a:buChar char="Ø"/>
            </a:pPr>
            <a:r>
              <a:rPr lang="ru-RU" dirty="0" smtClean="0"/>
              <a:t>наименования и полномочия выборных органов, должностных лиц местного самоуправления;</a:t>
            </a:r>
          </a:p>
          <a:p>
            <a:pPr lvl="0">
              <a:buFont typeface="Wingdings" pitchFamily="2" charset="2"/>
              <a:buChar char="Ø"/>
            </a:pPr>
            <a:r>
              <a:rPr lang="ru-RU" dirty="0" smtClean="0"/>
              <a:t>виды, порядок принятия (издания), официального опубликования (обнародования) и вступления в силу муниципальных правовых актов;</a:t>
            </a:r>
          </a:p>
          <a:p>
            <a:pPr lvl="0">
              <a:buFont typeface="Wingdings" pitchFamily="2" charset="2"/>
              <a:buChar char="Ø"/>
            </a:pPr>
            <a:r>
              <a:rPr lang="ru-RU" dirty="0" smtClean="0"/>
              <a:t>срок полномочий представительного </a:t>
            </a:r>
            <a:r>
              <a:rPr lang="ru-RU" dirty="0" smtClean="0"/>
              <a:t>и руководящего органом </a:t>
            </a:r>
            <a:r>
              <a:rPr lang="ru-RU" dirty="0" smtClean="0"/>
              <a:t>муниципального образования</a:t>
            </a:r>
            <a:r>
              <a:rPr lang="ru-RU" dirty="0" smtClean="0"/>
              <a:t>, </a:t>
            </a:r>
            <a:r>
              <a:rPr lang="ru-RU" dirty="0" smtClean="0"/>
              <a:t>а также основания и порядок прекращения их полномочий;</a:t>
            </a:r>
          </a:p>
          <a:p>
            <a:pPr lvl="0">
              <a:buFont typeface="Wingdings" pitchFamily="2" charset="2"/>
              <a:buChar char="Ø"/>
            </a:pPr>
            <a:r>
              <a:rPr lang="ru-RU" dirty="0" smtClean="0"/>
              <a:t>виды ответственности органов местного </a:t>
            </a:r>
            <a:r>
              <a:rPr lang="ru-RU" dirty="0" smtClean="0"/>
              <a:t>самоуправления, </a:t>
            </a:r>
            <a:r>
              <a:rPr lang="ru-RU" dirty="0" smtClean="0"/>
              <a:t>основания наступления этой </a:t>
            </a:r>
            <a:r>
              <a:rPr lang="ru-RU" dirty="0" smtClean="0"/>
              <a:t>ответственности, порядок </a:t>
            </a:r>
            <a:r>
              <a:rPr lang="ru-RU" dirty="0" smtClean="0"/>
              <a:t>отзыва населением выборных должностных лиц местного самоуправления, досрочного прекращения полномочий выборных органов местного </a:t>
            </a:r>
            <a:r>
              <a:rPr lang="ru-RU" dirty="0" smtClean="0"/>
              <a:t>самоуправления;</a:t>
            </a:r>
            <a:endParaRPr lang="ru-RU" dirty="0" smtClean="0"/>
          </a:p>
          <a:p>
            <a:pPr lvl="0">
              <a:buFont typeface="Wingdings" pitchFamily="2" charset="2"/>
              <a:buChar char="Ø"/>
            </a:pPr>
            <a:r>
              <a:rPr lang="ru-RU" dirty="0" smtClean="0"/>
              <a:t>порядок формирования, утверждения и исполнения местного бюджета, а также порядок контроля за его исполнением;</a:t>
            </a:r>
          </a:p>
          <a:p>
            <a:pPr lvl="0">
              <a:buFont typeface="Wingdings" pitchFamily="2" charset="2"/>
              <a:buChar char="Ø"/>
            </a:pPr>
            <a:r>
              <a:rPr lang="ru-RU" dirty="0" smtClean="0"/>
              <a:t>порядок внесения изменений и дополнений в устав города.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1052736"/>
            <a:ext cx="8812088" cy="5027389"/>
          </a:xfrm>
        </p:spPr>
        <p:txBody>
          <a:bodyPr>
            <a:normAutofit fontScale="92500"/>
          </a:bodyPr>
          <a:lstStyle/>
          <a:p>
            <a:pPr marL="0" indent="452438" algn="just">
              <a:buNone/>
            </a:pPr>
            <a:r>
              <a:rPr lang="ru-RU" b="1" dirty="0" smtClean="0"/>
              <a:t>Комплекс </a:t>
            </a:r>
            <a:r>
              <a:rPr lang="ru-RU" b="1" dirty="0" smtClean="0"/>
              <a:t>городского управления </a:t>
            </a:r>
            <a:r>
              <a:rPr lang="ru-RU" dirty="0" smtClean="0"/>
              <a:t>— это целостная совокупность взаимосвязанных и взаимодействующих отраслевых и функциональных органов исполнительной власти, реализующих свои исполнительно-распорядительные функции в рамках определенной сферы (отрасли) жизнедеятельности населения города (территории) на основе осуществления контроля и координации деятельности органов исполнительной власти, предприятий и организаций</a:t>
            </a:r>
            <a:endParaRPr lang="ru-RU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260648"/>
            <a:ext cx="8686800" cy="838200"/>
          </a:xfrm>
        </p:spPr>
        <p:txBody>
          <a:bodyPr>
            <a:normAutofit/>
          </a:bodyPr>
          <a:lstStyle/>
          <a:p>
            <a:pPr algn="just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Правовое пространство города регламентируется муниципальным правом и законодательством о муниципальной службе.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b="1" i="1" dirty="0" smtClean="0"/>
              <a:t>Муниципальное </a:t>
            </a:r>
            <a:r>
              <a:rPr lang="ru-RU" b="1" i="1" dirty="0" smtClean="0"/>
              <a:t>право</a:t>
            </a:r>
            <a:r>
              <a:rPr lang="ru-RU" b="1" dirty="0" smtClean="0"/>
              <a:t> </a:t>
            </a:r>
            <a:r>
              <a:rPr lang="ru-RU" dirty="0" smtClean="0"/>
              <a:t>— </a:t>
            </a:r>
            <a:r>
              <a:rPr lang="ru-RU" i="1" dirty="0" smtClean="0"/>
              <a:t>правовое образование в системе права, совокупность правовых норм, регулирующих отношения, возникающие в процессе организации и деятельности местного самоуправления в городах, сельских поселениях и на других территориях</a:t>
            </a:r>
            <a:r>
              <a:rPr lang="ru-RU" i="1" dirty="0" smtClean="0"/>
              <a:t>.</a:t>
            </a:r>
          </a:p>
          <a:p>
            <a:endParaRPr lang="ru-RU" dirty="0" smtClean="0"/>
          </a:p>
          <a:p>
            <a:r>
              <a:rPr lang="ru-RU" b="1" i="1" dirty="0" smtClean="0"/>
              <a:t>Муниципальная служба</a:t>
            </a:r>
            <a:r>
              <a:rPr lang="ru-RU" b="1" dirty="0" smtClean="0"/>
              <a:t> </a:t>
            </a:r>
            <a:r>
              <a:rPr lang="ru-RU" dirty="0" smtClean="0"/>
              <a:t>— </a:t>
            </a:r>
            <a:r>
              <a:rPr lang="ru-RU" i="1" dirty="0" smtClean="0"/>
              <a:t>профессиональная деятельность на постоянной основе в органах местного самоуправления по исполнению их полномочий.</a:t>
            </a: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116632"/>
            <a:ext cx="8686800" cy="838200"/>
          </a:xfrm>
        </p:spPr>
        <p:txBody>
          <a:bodyPr>
            <a:noAutofit/>
          </a:bodyPr>
          <a:lstStyle/>
          <a:p>
            <a:r>
              <a:rPr lang="ru-RU" sz="2400" dirty="0" smtClean="0"/>
              <a:t>Вопрос 1 - Город как самоуправляемая система. </a:t>
            </a:r>
            <a:endParaRPr lang="ru-RU" sz="24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1196752"/>
            <a:ext cx="8686800" cy="4883373"/>
          </a:xfrm>
        </p:spPr>
        <p:txBody>
          <a:bodyPr>
            <a:normAutofit fontScale="70000" lnSpcReduction="20000"/>
          </a:bodyPr>
          <a:lstStyle/>
          <a:p>
            <a:pPr marL="0" indent="379413" algn="just">
              <a:lnSpc>
                <a:spcPct val="120000"/>
              </a:lnSpc>
              <a:buNone/>
            </a:pPr>
            <a:r>
              <a:rPr lang="ru-RU" dirty="0" smtClean="0"/>
              <a:t>Город как объект управления в Российской Федерации представляет собой сложную административно-территориальную единицу, в рамках которой осуществляется местное самоуправление.</a:t>
            </a:r>
          </a:p>
          <a:p>
            <a:pPr marL="0" indent="379413" algn="just">
              <a:lnSpc>
                <a:spcPct val="120000"/>
              </a:lnSpc>
              <a:buNone/>
            </a:pPr>
            <a:r>
              <a:rPr lang="ru-RU" dirty="0" smtClean="0"/>
              <a:t>Местное самоуправление - это демократически организованная система местной власти, избираемая населением и подотчетная населению. </a:t>
            </a:r>
          </a:p>
          <a:p>
            <a:pPr marL="0" indent="379413" algn="just">
              <a:lnSpc>
                <a:spcPct val="120000"/>
              </a:lnSpc>
              <a:buNone/>
            </a:pPr>
            <a:r>
              <a:rPr lang="ru-RU" dirty="0" smtClean="0"/>
              <a:t>Муниципальное самоуправление осуществляется населением посредством участия в местных референдумах, муниципальных выборах, сходах граждан, собраниях граждан, посредством иных форм прямого волеизъявления, а также через выборные и иные органы местного самоуправления, органы территориального общественного самоуправления.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260648"/>
            <a:ext cx="8686800" cy="6264696"/>
          </a:xfrm>
        </p:spPr>
        <p:txBody>
          <a:bodyPr>
            <a:normAutofit fontScale="70000" lnSpcReduction="20000"/>
          </a:bodyPr>
          <a:lstStyle/>
          <a:p>
            <a:pPr marL="0" indent="379413">
              <a:buNone/>
            </a:pPr>
            <a:r>
              <a:rPr lang="ru-RU" dirty="0" smtClean="0"/>
              <a:t>Местное самоуправление занимается реализацией общих интересов территориальных </a:t>
            </a:r>
            <a:r>
              <a:rPr lang="ru-RU" dirty="0" smtClean="0"/>
              <a:t>коллективов. Для </a:t>
            </a:r>
            <a:r>
              <a:rPr lang="ru-RU" dirty="0" smtClean="0"/>
              <a:t>чего составлен круг задач относящихся к ведению городского управления.</a:t>
            </a:r>
          </a:p>
          <a:p>
            <a:pPr marL="0" indent="379413" algn="just">
              <a:buNone/>
            </a:pPr>
            <a:r>
              <a:rPr lang="ru-RU" dirty="0" smtClean="0"/>
              <a:t>К вопросам местного значения, влияющим на развитие городского хозяйства, относятся:</a:t>
            </a:r>
          </a:p>
          <a:p>
            <a:pPr marL="0" lvl="0" indent="355600" algn="just">
              <a:buFont typeface="Wingdings" pitchFamily="2" charset="2"/>
              <a:buChar char="Ø"/>
            </a:pPr>
            <a:r>
              <a:rPr lang="ru-RU" b="1" u="sng" dirty="0" smtClean="0"/>
              <a:t>основное благоустройство </a:t>
            </a:r>
            <a:r>
              <a:rPr lang="ru-RU" dirty="0" smtClean="0"/>
              <a:t>(</a:t>
            </a:r>
            <a:r>
              <a:rPr lang="ru-RU" i="1" dirty="0" smtClean="0"/>
              <a:t>производство энергии для коммунальных нужд, территория и земельное хозяйство, планировка и перепланировка территории, строительство общественных и частных зданий, озеленение, создание и эксплуатация жилищного фонда</a:t>
            </a:r>
            <a:r>
              <a:rPr lang="ru-RU" dirty="0" smtClean="0"/>
              <a:t>);</a:t>
            </a:r>
          </a:p>
          <a:p>
            <a:pPr marL="0" lvl="0" indent="355600" algn="just">
              <a:buFont typeface="Wingdings" pitchFamily="2" charset="2"/>
              <a:buChar char="Ø"/>
            </a:pPr>
            <a:r>
              <a:rPr lang="ru-RU" b="1" u="sng" dirty="0" smtClean="0"/>
              <a:t>благоустройство в узком смысле слова </a:t>
            </a:r>
            <a:r>
              <a:rPr lang="ru-RU" dirty="0" smtClean="0"/>
              <a:t>(</a:t>
            </a:r>
            <a:r>
              <a:rPr lang="ru-RU" i="1" dirty="0" smtClean="0"/>
              <a:t>внутригородские пути сообщения, городской транспорт и связь, уличное движение, уличное освещение, отопление муниципальных зданий</a:t>
            </a:r>
            <a:r>
              <a:rPr lang="ru-RU" dirty="0" smtClean="0"/>
              <a:t>);</a:t>
            </a:r>
          </a:p>
          <a:p>
            <a:pPr marL="0" lvl="0" indent="355600" algn="just">
              <a:buFont typeface="Wingdings" pitchFamily="2" charset="2"/>
              <a:buChar char="Ø"/>
            </a:pPr>
            <a:r>
              <a:rPr lang="ru-RU" b="1" u="sng" dirty="0" smtClean="0"/>
              <a:t>благоустройство в широком смысле слова </a:t>
            </a:r>
            <a:r>
              <a:rPr lang="ru-RU" dirty="0" smtClean="0"/>
              <a:t>(</a:t>
            </a:r>
            <a:r>
              <a:rPr lang="ru-RU" i="1" dirty="0" smtClean="0"/>
              <a:t>водоснабжение, очистка, санитарные мероприятия, медицинская помощь, эпидемиологическая безопасность, ритуальные услуги, организация питания, социальная помощь, местная торгово-промышленная политика, ценовая политика, общественный контроль, юридическая помощь, мировое судейство, пожарная и общественная безопасность, дошкольное воспитание и народное образование, развитие культуры и образования, охрана нравственности</a:t>
            </a:r>
            <a:r>
              <a:rPr lang="ru-RU" dirty="0" smtClean="0"/>
              <a:t>).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692696"/>
            <a:ext cx="8686800" cy="5531445"/>
          </a:xfrm>
        </p:spPr>
        <p:txBody>
          <a:bodyPr>
            <a:normAutofit fontScale="70000" lnSpcReduction="20000"/>
          </a:bodyPr>
          <a:lstStyle/>
          <a:p>
            <a:pPr marL="0" indent="452438">
              <a:buNone/>
            </a:pPr>
            <a:r>
              <a:rPr lang="ru-RU" dirty="0" smtClean="0"/>
              <a:t>Для решения вопросов администрация города, наделяется следующими вопросами для их решения:</a:t>
            </a:r>
          </a:p>
          <a:p>
            <a:pPr marL="0" lvl="0" indent="452438">
              <a:buFont typeface="Wingdings" pitchFamily="2" charset="2"/>
              <a:buChar char="Ø"/>
            </a:pPr>
            <a:r>
              <a:rPr lang="ru-RU" b="1" dirty="0" smtClean="0"/>
              <a:t>право юридического </a:t>
            </a:r>
            <a:r>
              <a:rPr lang="ru-RU" b="1" dirty="0" smtClean="0"/>
              <a:t>лица</a:t>
            </a:r>
            <a:r>
              <a:rPr lang="ru-RU" dirty="0" smtClean="0"/>
              <a:t>;</a:t>
            </a:r>
            <a:endParaRPr lang="ru-RU" dirty="0" smtClean="0"/>
          </a:p>
          <a:p>
            <a:pPr marL="0" lvl="0" indent="452438">
              <a:buFont typeface="Wingdings" pitchFamily="2" charset="2"/>
              <a:buChar char="Ø"/>
            </a:pPr>
            <a:r>
              <a:rPr lang="ru-RU" b="1" dirty="0" smtClean="0"/>
              <a:t>право распоряжения муниципальным </a:t>
            </a:r>
            <a:r>
              <a:rPr lang="ru-RU" b="1" dirty="0" smtClean="0"/>
              <a:t>имуществом</a:t>
            </a:r>
            <a:r>
              <a:rPr lang="ru-RU" dirty="0" smtClean="0"/>
              <a:t>;</a:t>
            </a:r>
            <a:endParaRPr lang="ru-RU" dirty="0" smtClean="0"/>
          </a:p>
          <a:p>
            <a:pPr marL="0" lvl="0" indent="452438">
              <a:buFont typeface="Wingdings" pitchFamily="2" charset="2"/>
              <a:buChar char="Ø"/>
            </a:pPr>
            <a:r>
              <a:rPr lang="ru-RU" b="1" dirty="0" smtClean="0"/>
              <a:t>право управления муниципальными предприятиями</a:t>
            </a:r>
            <a:r>
              <a:rPr lang="ru-RU" dirty="0" smtClean="0"/>
              <a:t>, учреждениями и организациями;</a:t>
            </a:r>
          </a:p>
          <a:p>
            <a:pPr marL="0" lvl="0" indent="452438">
              <a:buFont typeface="Wingdings" pitchFamily="2" charset="2"/>
              <a:buChar char="Ø"/>
            </a:pPr>
            <a:r>
              <a:rPr lang="ru-RU" b="1" dirty="0" smtClean="0"/>
              <a:t>право установления местных налогов и сборов </a:t>
            </a:r>
            <a:r>
              <a:rPr lang="ru-RU" dirty="0" smtClean="0"/>
              <a:t>и распоряжения муниципальными финансами;</a:t>
            </a:r>
          </a:p>
          <a:p>
            <a:pPr marL="0" lvl="0" indent="452438">
              <a:buFont typeface="Wingdings" pitchFamily="2" charset="2"/>
              <a:buChar char="Ø"/>
            </a:pPr>
            <a:r>
              <a:rPr lang="ru-RU" b="1" dirty="0" smtClean="0"/>
              <a:t>право установления цен на товары и услуги</a:t>
            </a:r>
            <a:r>
              <a:rPr lang="ru-RU" dirty="0" smtClean="0"/>
              <a:t>, производимые муниципальными предприятиями;</a:t>
            </a:r>
          </a:p>
          <a:p>
            <a:pPr marL="0" lvl="0" indent="452438">
              <a:buFont typeface="Wingdings" pitchFamily="2" charset="2"/>
              <a:buChar char="Ø"/>
            </a:pPr>
            <a:r>
              <a:rPr lang="ru-RU" b="1" dirty="0" smtClean="0"/>
              <a:t>право принудительного отчуждения (выкупа) частного </a:t>
            </a:r>
            <a:r>
              <a:rPr lang="ru-RU" b="1" dirty="0" smtClean="0"/>
              <a:t>имущества</a:t>
            </a:r>
            <a:r>
              <a:rPr lang="ru-RU" dirty="0" smtClean="0"/>
              <a:t>;</a:t>
            </a:r>
            <a:endParaRPr lang="ru-RU" dirty="0" smtClean="0"/>
          </a:p>
          <a:p>
            <a:pPr marL="0" lvl="0" indent="452438">
              <a:buFont typeface="Wingdings" pitchFamily="2" charset="2"/>
              <a:buChar char="Ø"/>
            </a:pPr>
            <a:r>
              <a:rPr lang="ru-RU" b="1" dirty="0" smtClean="0"/>
              <a:t>право всякого органа </a:t>
            </a:r>
            <a:r>
              <a:rPr lang="ru-RU" b="1" dirty="0" smtClean="0"/>
              <a:t>власти</a:t>
            </a:r>
            <a:r>
              <a:rPr lang="ru-RU" i="1" dirty="0" smtClean="0"/>
              <a:t>.</a:t>
            </a:r>
          </a:p>
          <a:p>
            <a:pPr marL="0" lvl="0" indent="452438">
              <a:buFont typeface="Wingdings" pitchFamily="2" charset="2"/>
              <a:buChar char="Ø"/>
            </a:pPr>
            <a:endParaRPr lang="ru-RU" dirty="0" smtClean="0"/>
          </a:p>
          <a:p>
            <a:pPr algn="just">
              <a:buNone/>
            </a:pPr>
            <a:r>
              <a:rPr lang="ru-RU" dirty="0" smtClean="0"/>
              <a:t>	Однако </a:t>
            </a:r>
            <a:r>
              <a:rPr lang="ru-RU" b="1" u="sng" dirty="0" smtClean="0"/>
              <a:t>реализация этих прав возможна при наличии права надзора</a:t>
            </a:r>
            <a:r>
              <a:rPr lang="ru-RU" u="sng" dirty="0" smtClean="0"/>
              <a:t> </a:t>
            </a:r>
            <a:r>
              <a:rPr lang="ru-RU" dirty="0" smtClean="0"/>
              <a:t>за соблюдением правовых </a:t>
            </a:r>
            <a:r>
              <a:rPr lang="ru-RU" dirty="0" smtClean="0"/>
              <a:t>актов.</a:t>
            </a:r>
            <a:endParaRPr lang="ru-RU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188640"/>
            <a:ext cx="8686800" cy="5891485"/>
          </a:xfrm>
        </p:spPr>
        <p:txBody>
          <a:bodyPr>
            <a:normAutofit fontScale="55000" lnSpcReduction="20000"/>
          </a:bodyPr>
          <a:lstStyle/>
          <a:p>
            <a:pPr marL="0" indent="379413">
              <a:buNone/>
            </a:pPr>
            <a:r>
              <a:rPr lang="ru-RU" dirty="0" smtClean="0"/>
              <a:t>В экономическую основу местного самоуправления Закон № 131 -ФЗ включает:</a:t>
            </a:r>
          </a:p>
          <a:p>
            <a:pPr marL="0" lvl="0" indent="379413">
              <a:buFont typeface="Wingdings" pitchFamily="2" charset="2"/>
              <a:buChar char="Ø"/>
            </a:pPr>
            <a:r>
              <a:rPr lang="ru-RU" dirty="0" smtClean="0"/>
              <a:t>имущество, находящееся в муниципальной собственности;</a:t>
            </a:r>
          </a:p>
          <a:p>
            <a:pPr marL="0" lvl="0" indent="379413">
              <a:buFont typeface="Wingdings" pitchFamily="2" charset="2"/>
              <a:buChar char="Ø"/>
            </a:pPr>
            <a:r>
              <a:rPr lang="ru-RU" dirty="0" smtClean="0"/>
              <a:t>средства местных бюджетов;</a:t>
            </a:r>
          </a:p>
          <a:p>
            <a:pPr marL="0" indent="379413">
              <a:buFont typeface="Wingdings" pitchFamily="2" charset="2"/>
              <a:buChar char="Ø"/>
            </a:pPr>
            <a:r>
              <a:rPr lang="ru-RU" dirty="0" smtClean="0"/>
              <a:t>имущественные права муниципальных образований</a:t>
            </a:r>
            <a:r>
              <a:rPr lang="ru-RU" dirty="0" smtClean="0"/>
              <a:t>.</a:t>
            </a:r>
          </a:p>
          <a:p>
            <a:pPr marL="0" indent="379413">
              <a:buNone/>
            </a:pPr>
            <a:r>
              <a:rPr lang="ru-RU" dirty="0" smtClean="0"/>
              <a:t>В соответствии с Гражданским кодексом РФ </a:t>
            </a:r>
            <a:r>
              <a:rPr lang="ru-RU" b="1" dirty="0" smtClean="0"/>
              <a:t>муниципальное имущество разделяется следующим образом</a:t>
            </a:r>
            <a:r>
              <a:rPr lang="ru-RU" dirty="0" smtClean="0"/>
              <a:t>:</a:t>
            </a:r>
          </a:p>
          <a:p>
            <a:pPr marL="0" lvl="0" indent="379413">
              <a:buFont typeface="Wingdings" pitchFamily="2" charset="2"/>
              <a:buChar char="Ø"/>
            </a:pPr>
            <a:r>
              <a:rPr lang="ru-RU" dirty="0" smtClean="0"/>
              <a:t>закрепляемое за муниципальными предприятиями и учреждениями на правах хозяйственного ведения и оперативного управления;</a:t>
            </a:r>
          </a:p>
          <a:p>
            <a:pPr marL="0" lvl="0" indent="379413">
              <a:buFont typeface="Wingdings" pitchFamily="2" charset="2"/>
              <a:buChar char="Ø"/>
            </a:pPr>
            <a:r>
              <a:rPr lang="ru-RU" dirty="0" smtClean="0"/>
              <a:t>составляющее муниципальную казну, т.е. средства местного бюджета и иное муниципальное имущество.</a:t>
            </a:r>
          </a:p>
          <a:p>
            <a:pPr marL="0" indent="379413">
              <a:buNone/>
            </a:pPr>
            <a:r>
              <a:rPr lang="ru-RU" b="1" dirty="0" smtClean="0"/>
              <a:t>В состав недвижимого имущества применительно к муниципальному образованию входят</a:t>
            </a:r>
            <a:r>
              <a:rPr lang="ru-RU" dirty="0" smtClean="0"/>
              <a:t>:</a:t>
            </a:r>
          </a:p>
          <a:p>
            <a:pPr marL="0" lvl="0" indent="379413">
              <a:buFont typeface="Wingdings" pitchFamily="2" charset="2"/>
              <a:buChar char="Ø"/>
            </a:pPr>
            <a:r>
              <a:rPr lang="ru-RU" dirty="0" smtClean="0"/>
              <a:t>земельные участки;</a:t>
            </a:r>
          </a:p>
          <a:p>
            <a:pPr marL="0" lvl="0" indent="379413">
              <a:buFont typeface="Wingdings" pitchFamily="2" charset="2"/>
              <a:buChar char="Ø"/>
            </a:pPr>
            <a:r>
              <a:rPr lang="ru-RU" dirty="0" smtClean="0"/>
              <a:t>недра и другие природные ресурсы;</a:t>
            </a:r>
          </a:p>
          <a:p>
            <a:pPr marL="0" lvl="0" indent="379413">
              <a:buFont typeface="Wingdings" pitchFamily="2" charset="2"/>
              <a:buChar char="Ø"/>
            </a:pPr>
            <a:r>
              <a:rPr lang="ru-RU" dirty="0" smtClean="0"/>
              <a:t>жилые помещения;</a:t>
            </a:r>
          </a:p>
          <a:p>
            <a:pPr marL="0" lvl="0" indent="379413">
              <a:buFont typeface="Wingdings" pitchFamily="2" charset="2"/>
              <a:buChar char="Ø"/>
            </a:pPr>
            <a:r>
              <a:rPr lang="ru-RU" dirty="0" smtClean="0"/>
              <a:t>нежилые помещения;</a:t>
            </a:r>
          </a:p>
          <a:p>
            <a:pPr marL="0" lvl="0" indent="379413">
              <a:buFont typeface="Wingdings" pitchFamily="2" charset="2"/>
              <a:buChar char="Ø"/>
            </a:pPr>
            <a:r>
              <a:rPr lang="ru-RU" dirty="0" smtClean="0"/>
              <a:t>предприятия, здания, сооружения.</a:t>
            </a:r>
          </a:p>
          <a:p>
            <a:pPr marL="0" indent="379413">
              <a:buNone/>
            </a:pPr>
            <a:r>
              <a:rPr lang="ru-RU" b="1" dirty="0" smtClean="0"/>
              <a:t>К объектам движимого имущества относятся</a:t>
            </a:r>
            <a:r>
              <a:rPr lang="ru-RU" dirty="0" smtClean="0"/>
              <a:t>:</a:t>
            </a:r>
          </a:p>
          <a:p>
            <a:pPr marL="0" lvl="0" indent="379413">
              <a:buFont typeface="Wingdings" pitchFamily="2" charset="2"/>
              <a:buChar char="Ø"/>
            </a:pPr>
            <a:r>
              <a:rPr lang="ru-RU" dirty="0" smtClean="0"/>
              <a:t>пакеты акций, доли участия в хозяйственных обществах;</a:t>
            </a:r>
          </a:p>
          <a:p>
            <a:pPr marL="0" lvl="0" indent="379413">
              <a:buFont typeface="Wingdings" pitchFamily="2" charset="2"/>
              <a:buChar char="Ø"/>
            </a:pPr>
            <a:r>
              <a:rPr lang="ru-RU" dirty="0" smtClean="0"/>
              <a:t>средства бюджетов и внебюджетных фондов и пр.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400" dirty="0" smtClean="0"/>
              <a:t>Вопрос 4. </a:t>
            </a:r>
            <a:r>
              <a:rPr lang="ru-RU" sz="2400" dirty="0" smtClean="0"/>
              <a:t>Участие жителей в управлении </a:t>
            </a:r>
            <a:r>
              <a:rPr lang="ru-RU" sz="2400" dirty="0" smtClean="0"/>
              <a:t>городом</a:t>
            </a:r>
            <a:endParaRPr lang="ru-RU" sz="24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1412776"/>
            <a:ext cx="8686800" cy="4968552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		Жители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городов неохотно становятся активными участниками городской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жизни,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особенно это заметно в России. Решение задачи по активизации жителей осложняется отечественными традициями, в которых сильна ориентация на государственную и муниципальную власть как на источник обеспечения граждан всем необходимым. То есть забота власти о жителях воспринимается как должное.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Инертность жителей города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проявляется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 отношении как экономики так и иного обеспечения города, что порождает отчужденность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горожан от власти.</a:t>
            </a:r>
          </a:p>
          <a:p>
            <a:pPr algn="just">
              <a:buNone/>
            </a:pP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476672"/>
            <a:ext cx="8686800" cy="5760640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ru-RU" dirty="0" smtClean="0"/>
              <a:t>	Однако, несмотря на слабую активность, существуют следующие формы участия граждан в местном самоуправлении:</a:t>
            </a:r>
          </a:p>
          <a:p>
            <a:pPr>
              <a:buNone/>
            </a:pPr>
            <a:endParaRPr lang="ru-RU" sz="1900" dirty="0" smtClean="0"/>
          </a:p>
          <a:p>
            <a:pPr>
              <a:buFont typeface="Wingdings" pitchFamily="2" charset="2"/>
              <a:buChar char="Ø"/>
            </a:pPr>
            <a:r>
              <a:rPr lang="ru-RU" b="1" dirty="0" smtClean="0"/>
              <a:t>Выборы </a:t>
            </a:r>
            <a:r>
              <a:rPr lang="ru-RU" b="1" dirty="0" smtClean="0"/>
              <a:t>органов местного самоуправления</a:t>
            </a:r>
            <a:r>
              <a:rPr lang="ru-RU" dirty="0" smtClean="0"/>
              <a:t>. Они проводятся в соответствии с законом путем всеобщего тайного голосования</a:t>
            </a:r>
            <a:r>
              <a:rPr lang="ru-RU" dirty="0" smtClean="0"/>
              <a:t>.</a:t>
            </a:r>
          </a:p>
          <a:p>
            <a:pPr>
              <a:buFont typeface="Wingdings" pitchFamily="2" charset="2"/>
              <a:buChar char="Ø"/>
            </a:pPr>
            <a:endParaRPr lang="ru-RU" sz="1600" dirty="0" smtClean="0"/>
          </a:p>
          <a:p>
            <a:pPr>
              <a:buFont typeface="Wingdings" pitchFamily="2" charset="2"/>
              <a:buChar char="Ø"/>
            </a:pPr>
            <a:r>
              <a:rPr lang="ru-RU" b="1" dirty="0" smtClean="0"/>
              <a:t>Референдум</a:t>
            </a:r>
            <a:r>
              <a:rPr lang="ru-RU" dirty="0" smtClean="0"/>
              <a:t>. Это всеобщее голосование населения по жизненно важным вопросам. Решения, принятые на референдуме, имеют в городе высшую юридическую силу. Отменить их можно только новым референдумом</a:t>
            </a:r>
            <a:r>
              <a:rPr lang="ru-RU" dirty="0" smtClean="0"/>
              <a:t>.</a:t>
            </a:r>
          </a:p>
          <a:p>
            <a:pPr>
              <a:buFont typeface="Wingdings" pitchFamily="2" charset="2"/>
              <a:buChar char="Ø"/>
            </a:pPr>
            <a:endParaRPr lang="ru-RU" sz="1800" dirty="0" smtClean="0"/>
          </a:p>
          <a:p>
            <a:pPr>
              <a:buFont typeface="Wingdings" pitchFamily="2" charset="2"/>
              <a:buChar char="Ø"/>
            </a:pPr>
            <a:r>
              <a:rPr lang="ru-RU" b="1" dirty="0" smtClean="0"/>
              <a:t>Опросы </a:t>
            </a:r>
            <a:r>
              <a:rPr lang="ru-RU" b="1" dirty="0" smtClean="0"/>
              <a:t>населения</a:t>
            </a:r>
            <a:r>
              <a:rPr lang="ru-RU" dirty="0" smtClean="0"/>
              <a:t>. Их можно проводить по самым разным вопросам. Результаты опроса не имеют юридической силы, но должны учитываться городской властью при принятии решений</a:t>
            </a:r>
            <a:r>
              <a:rPr lang="ru-RU" dirty="0" smtClean="0"/>
              <a:t>.</a:t>
            </a:r>
          </a:p>
          <a:p>
            <a:pPr>
              <a:buFont typeface="Wingdings" pitchFamily="2" charset="2"/>
              <a:buChar char="Ø"/>
            </a:pPr>
            <a:endParaRPr lang="ru-RU" sz="1800" dirty="0" smtClean="0"/>
          </a:p>
          <a:p>
            <a:pPr>
              <a:buFont typeface="Wingdings" pitchFamily="2" charset="2"/>
              <a:buChar char="Ø"/>
            </a:pPr>
            <a:r>
              <a:rPr lang="ru-RU" b="1" dirty="0" smtClean="0"/>
              <a:t>Народное обсуждение</a:t>
            </a:r>
            <a:r>
              <a:rPr lang="ru-RU" dirty="0" smtClean="0"/>
              <a:t>, когда орган местного самоуправления, прежде чем принять какое-то важное решение, затрагивающее интересы населения, публикует проект решения для всеобщего обсуждения и принимает окончательное решение по итогам обсуждения.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476672"/>
            <a:ext cx="8686800" cy="5603453"/>
          </a:xfrm>
        </p:spPr>
        <p:txBody>
          <a:bodyPr>
            <a:normAutofit fontScale="62500" lnSpcReduction="20000"/>
          </a:bodyPr>
          <a:lstStyle/>
          <a:p>
            <a:pPr>
              <a:buFont typeface="Wingdings" pitchFamily="2" charset="2"/>
              <a:buChar char="Ø"/>
            </a:pPr>
            <a:r>
              <a:rPr lang="ru-RU" b="1" dirty="0" smtClean="0"/>
              <a:t>Народная правотворческая инициатива</a:t>
            </a:r>
            <a:r>
              <a:rPr lang="ru-RU" dirty="0" smtClean="0"/>
              <a:t>, когда сами жители могут в установленном порядке внести проект какого-то решения. Городские власти обязаны рассмотреть этот проект с участием авторов и принято решение о его целесообразности (или нецелесообразности</a:t>
            </a:r>
            <a:r>
              <a:rPr lang="ru-RU" dirty="0" smtClean="0"/>
              <a:t>).</a:t>
            </a:r>
          </a:p>
          <a:p>
            <a:pPr>
              <a:buFont typeface="Wingdings" pitchFamily="2" charset="2"/>
              <a:buChar char="Ø"/>
            </a:pPr>
            <a:endParaRPr lang="ru-RU" sz="1900" dirty="0" smtClean="0"/>
          </a:p>
          <a:p>
            <a:pPr>
              <a:buFont typeface="Wingdings" pitchFamily="2" charset="2"/>
              <a:buChar char="Ø"/>
            </a:pPr>
            <a:r>
              <a:rPr lang="ru-RU" b="1" dirty="0" smtClean="0"/>
              <a:t>Обращения </a:t>
            </a:r>
            <a:r>
              <a:rPr lang="ru-RU" dirty="0" smtClean="0"/>
              <a:t>(индивидуальные или коллективные) </a:t>
            </a:r>
            <a:r>
              <a:rPr lang="ru-RU" b="1" dirty="0" smtClean="0"/>
              <a:t>граждан в органы местного самоуправления</a:t>
            </a:r>
            <a:r>
              <a:rPr lang="ru-RU" dirty="0" smtClean="0"/>
              <a:t>. Существует строгий порядок работы с такими обращениями. За непредставление ответа на обращение в установленный срок муниципальный чиновник будет наказан</a:t>
            </a:r>
            <a:r>
              <a:rPr lang="ru-RU" dirty="0" smtClean="0"/>
              <a:t>.</a:t>
            </a:r>
          </a:p>
          <a:p>
            <a:pPr>
              <a:buFont typeface="Wingdings" pitchFamily="2" charset="2"/>
              <a:buChar char="Ø"/>
            </a:pPr>
            <a:endParaRPr lang="ru-RU" sz="1800" dirty="0" smtClean="0"/>
          </a:p>
          <a:p>
            <a:pPr>
              <a:buFont typeface="Wingdings" pitchFamily="2" charset="2"/>
              <a:buChar char="Ø"/>
            </a:pPr>
            <a:r>
              <a:rPr lang="ru-RU" b="1" dirty="0" smtClean="0"/>
              <a:t>Территориальное общественное самоуправление</a:t>
            </a:r>
            <a:r>
              <a:rPr lang="ru-RU" dirty="0" smtClean="0"/>
              <a:t>. Жители отдельных микрорайонов, кварталов, улиц, многоквартирных жилых домов имеют право создавать органы территориального общественного самоуправления для самостоятельного решения своих жизненных вопросов, например, благоустройства территории, охраны общественного порядка, работы с подростками, помощи ветеранам и инвалидам и др</a:t>
            </a:r>
            <a:r>
              <a:rPr lang="ru-RU" dirty="0" smtClean="0"/>
              <a:t>.</a:t>
            </a:r>
          </a:p>
          <a:p>
            <a:pPr>
              <a:buFont typeface="Wingdings" pitchFamily="2" charset="2"/>
              <a:buChar char="Ø"/>
            </a:pPr>
            <a:endParaRPr lang="ru-RU" sz="1900" dirty="0" smtClean="0"/>
          </a:p>
          <a:p>
            <a:pPr>
              <a:buFont typeface="Wingdings" pitchFamily="2" charset="2"/>
              <a:buChar char="Ø"/>
            </a:pPr>
            <a:r>
              <a:rPr lang="ru-RU" b="1" dirty="0" smtClean="0"/>
              <a:t>Мирные массовые акции населения</a:t>
            </a:r>
            <a:r>
              <a:rPr lang="ru-RU" dirty="0" smtClean="0"/>
              <a:t> (митинги, шествия, демонстрации, пикеты и др.), которые могут проводить жители в рамках закона для защиты своих интересов, если они считают, что местная власть или государство нарушают эти интересы.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476672"/>
            <a:ext cx="8686800" cy="6048672"/>
          </a:xfrm>
        </p:spPr>
        <p:txBody>
          <a:bodyPr>
            <a:normAutofit fontScale="55000" lnSpcReduction="20000"/>
          </a:bodyPr>
          <a:lstStyle/>
          <a:p>
            <a:pPr>
              <a:buNone/>
            </a:pPr>
            <a:r>
              <a:rPr lang="ru-RU" b="1" u="sng" dirty="0" smtClean="0"/>
              <a:t>	Основные </a:t>
            </a:r>
            <a:r>
              <a:rPr lang="ru-RU" b="1" u="sng" dirty="0" smtClean="0"/>
              <a:t>типы местных сообществ</a:t>
            </a:r>
            <a:r>
              <a:rPr lang="ru-RU" dirty="0" smtClean="0"/>
              <a:t>: </a:t>
            </a:r>
            <a:endParaRPr lang="ru-RU" dirty="0" smtClean="0"/>
          </a:p>
          <a:p>
            <a:endParaRPr lang="ru-RU" dirty="0" smtClean="0"/>
          </a:p>
          <a:p>
            <a:pPr>
              <a:buFont typeface="Wingdings" pitchFamily="2" charset="2"/>
              <a:buChar char="Ø"/>
            </a:pPr>
            <a:r>
              <a:rPr lang="ru-RU" b="1" dirty="0" smtClean="0"/>
              <a:t>предпринимательские и финансовые круги</a:t>
            </a:r>
            <a:r>
              <a:rPr lang="ru-RU" dirty="0" smtClean="0"/>
              <a:t>, заинтересованные в развитии своего бизнеса и создании для этого благоприятных условий на местном уровне</a:t>
            </a:r>
            <a:r>
              <a:rPr lang="ru-RU" dirty="0" smtClean="0"/>
              <a:t>.</a:t>
            </a:r>
          </a:p>
          <a:p>
            <a:pPr>
              <a:buFont typeface="Wingdings" pitchFamily="2" charset="2"/>
              <a:buChar char="Ø"/>
            </a:pPr>
            <a:endParaRPr lang="ru-RU" sz="1800" dirty="0" smtClean="0"/>
          </a:p>
          <a:p>
            <a:pPr>
              <a:buFont typeface="Wingdings" pitchFamily="2" charset="2"/>
              <a:buChar char="Ø"/>
            </a:pPr>
            <a:r>
              <a:rPr lang="ru-RU" b="1" dirty="0" smtClean="0"/>
              <a:t>местные отделения политических партий и движений</a:t>
            </a:r>
            <a:r>
              <a:rPr lang="ru-RU" dirty="0" smtClean="0"/>
              <a:t>, заинтересованные в проведении политики своих партий на муниципальном уровне; группы по профессиональным </a:t>
            </a:r>
            <a:r>
              <a:rPr lang="ru-RU" dirty="0" smtClean="0"/>
              <a:t>интересам, </a:t>
            </a:r>
            <a:r>
              <a:rPr lang="ru-RU" dirty="0" smtClean="0"/>
              <a:t>а также профсоюзы, отстаивающие профессиональные интересы отдельных групп; группы, выражающие интересы отдельных социальных слоев </a:t>
            </a:r>
            <a:r>
              <a:rPr lang="ru-RU" dirty="0" smtClean="0"/>
              <a:t>населения; </a:t>
            </a:r>
          </a:p>
          <a:p>
            <a:pPr>
              <a:buFont typeface="Wingdings" pitchFamily="2" charset="2"/>
              <a:buChar char="Ø"/>
            </a:pPr>
            <a:endParaRPr lang="ru-RU" sz="2000" dirty="0" smtClean="0"/>
          </a:p>
          <a:p>
            <a:pPr>
              <a:buFont typeface="Wingdings" pitchFamily="2" charset="2"/>
              <a:buChar char="Ø"/>
            </a:pPr>
            <a:r>
              <a:rPr lang="ru-RU" b="1" dirty="0" smtClean="0"/>
              <a:t>группы, выражающие интересы малых территориальных сообществ</a:t>
            </a:r>
            <a:r>
              <a:rPr lang="ru-RU" dirty="0" smtClean="0"/>
              <a:t> (органы территориального общественного самоуправления, товарищества собственников жилья, жилищно-строительные и гаражные кооперативы, дачные товарищества и др.); </a:t>
            </a:r>
            <a:endParaRPr lang="ru-RU" dirty="0" smtClean="0"/>
          </a:p>
          <a:p>
            <a:pPr>
              <a:buFont typeface="Wingdings" pitchFamily="2" charset="2"/>
              <a:buChar char="Ø"/>
            </a:pPr>
            <a:endParaRPr lang="ru-RU" sz="1800" dirty="0" smtClean="0"/>
          </a:p>
          <a:p>
            <a:pPr>
              <a:buFont typeface="Wingdings" pitchFamily="2" charset="2"/>
              <a:buChar char="Ø"/>
            </a:pPr>
            <a:r>
              <a:rPr lang="ru-RU" b="1" dirty="0" smtClean="0"/>
              <a:t>религиозные организации разных </a:t>
            </a:r>
            <a:r>
              <a:rPr lang="ru-RU" b="1" dirty="0" err="1" smtClean="0"/>
              <a:t>конфессий</a:t>
            </a:r>
            <a:r>
              <a:rPr lang="ru-RU" dirty="0" smtClean="0"/>
              <a:t>; </a:t>
            </a:r>
            <a:endParaRPr lang="ru-RU" dirty="0" smtClean="0"/>
          </a:p>
          <a:p>
            <a:pPr>
              <a:buFont typeface="Wingdings" pitchFamily="2" charset="2"/>
              <a:buChar char="Ø"/>
            </a:pPr>
            <a:endParaRPr lang="ru-RU" sz="2200" dirty="0" smtClean="0"/>
          </a:p>
          <a:p>
            <a:pPr>
              <a:buFont typeface="Wingdings" pitchFamily="2" charset="2"/>
              <a:buChar char="Ø"/>
            </a:pPr>
            <a:r>
              <a:rPr lang="ru-RU" b="1" dirty="0" smtClean="0"/>
              <a:t>благотворительные организации</a:t>
            </a:r>
            <a:r>
              <a:rPr lang="ru-RU" dirty="0" smtClean="0"/>
              <a:t> (фонды, попечительские советы, волонтерские организации школьников, студентов, пенсионеров в микрорайонах); </a:t>
            </a:r>
            <a:endParaRPr lang="ru-RU" dirty="0" smtClean="0"/>
          </a:p>
          <a:p>
            <a:pPr>
              <a:buFont typeface="Wingdings" pitchFamily="2" charset="2"/>
              <a:buChar char="Ø"/>
            </a:pPr>
            <a:endParaRPr lang="ru-RU" sz="2200" dirty="0" smtClean="0"/>
          </a:p>
          <a:p>
            <a:pPr>
              <a:buFont typeface="Wingdings" pitchFamily="2" charset="2"/>
              <a:buChar char="Ø"/>
            </a:pPr>
            <a:r>
              <a:rPr lang="ru-RU" b="1" dirty="0" smtClean="0"/>
              <a:t>организации и клубы по целям и интересам</a:t>
            </a:r>
            <a:r>
              <a:rPr lang="ru-RU" dirty="0" smtClean="0"/>
              <a:t> (экологические, по борьбе с наркоманией, защите животного и растительного мира, культурные, спортивные, туристические, охотники и рыболовы, собаководы и др.).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528" y="1988840"/>
            <a:ext cx="8686800" cy="3443213"/>
          </a:xfrm>
        </p:spPr>
        <p:txBody>
          <a:bodyPr/>
          <a:lstStyle/>
          <a:p>
            <a:pPr algn="ctr">
              <a:buNone/>
            </a:pPr>
            <a:r>
              <a:rPr lang="ru-RU" b="1" dirty="0" smtClean="0"/>
              <a:t>Поздравляю! </a:t>
            </a:r>
          </a:p>
          <a:p>
            <a:pPr algn="ctr">
              <a:buNone/>
            </a:pPr>
            <a:r>
              <a:rPr lang="ru-RU" b="1" dirty="0" smtClean="0"/>
              <a:t>Вы перешли на новый уровень!</a:t>
            </a:r>
            <a:endParaRPr lang="ru-RU" b="1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705867"/>
            <a:ext cx="8686800" cy="5603453"/>
          </a:xfrm>
        </p:spPr>
        <p:txBody>
          <a:bodyPr>
            <a:normAutofit fontScale="85000" lnSpcReduction="20000"/>
          </a:bodyPr>
          <a:lstStyle/>
          <a:p>
            <a:r>
              <a:rPr lang="ru-RU" dirty="0" smtClean="0"/>
              <a:t>Органы местного самоуправления не входят в систему органов государственной власти, но государство регулирует деятельность местного самоуправления путем издания законов, наделяет местное самоуправление собственностью и финансами. </a:t>
            </a:r>
          </a:p>
          <a:p>
            <a:r>
              <a:rPr lang="ru-RU" dirty="0" smtClean="0"/>
              <a:t>Через органы прокуратуры государство осуществляет надзор за законностью деятельности органов местного самоуправления. В то же время государство оказывает органам местного самоуправления поддержку в различных формах: </a:t>
            </a:r>
          </a:p>
          <a:p>
            <a:r>
              <a:rPr lang="ru-RU" dirty="0" smtClean="0"/>
              <a:t>финансовую, </a:t>
            </a:r>
          </a:p>
          <a:p>
            <a:r>
              <a:rPr lang="ru-RU" dirty="0" smtClean="0"/>
              <a:t>организационную, </a:t>
            </a:r>
          </a:p>
          <a:p>
            <a:r>
              <a:rPr lang="ru-RU" dirty="0" smtClean="0"/>
              <a:t>методическую, </a:t>
            </a:r>
          </a:p>
          <a:p>
            <a:r>
              <a:rPr lang="ru-RU" dirty="0" smtClean="0"/>
              <a:t>информационную, </a:t>
            </a:r>
          </a:p>
          <a:p>
            <a:r>
              <a:rPr lang="ru-RU" dirty="0" smtClean="0"/>
              <a:t>кадровую и др.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404664"/>
            <a:ext cx="8686800" cy="6408712"/>
          </a:xfrm>
        </p:spPr>
        <p:txBody>
          <a:bodyPr>
            <a:normAutofit fontScale="77500" lnSpcReduction="20000"/>
          </a:bodyPr>
          <a:lstStyle/>
          <a:p>
            <a:pPr marL="0" indent="452438">
              <a:buNone/>
            </a:pPr>
            <a:r>
              <a:rPr lang="ru-RU" dirty="0" smtClean="0"/>
              <a:t>Главным законом, регулирующим деятельность местного самоуправления, является </a:t>
            </a:r>
            <a:r>
              <a:rPr lang="ru-RU" b="1" dirty="0" smtClean="0"/>
              <a:t>Федеральный закон "ОБ ОБЩИХ ПРИНЦИПАХ ОРГАНИЗАЦИИ МЕСТНОГО САМОУПРАВЛЕНИЯ В РОССИЙСКОЙ ФЕДЕРАЦИИ" от 06.10.2003 № 131-ФЗ</a:t>
            </a:r>
            <a:r>
              <a:rPr lang="ru-RU" dirty="0" smtClean="0"/>
              <a:t>.  </a:t>
            </a:r>
          </a:p>
          <a:p>
            <a:pPr marL="0" indent="452438" algn="just">
              <a:buNone/>
            </a:pPr>
            <a:r>
              <a:rPr lang="ru-RU" dirty="0" smtClean="0"/>
              <a:t>На основании этого закона в Ставропольском крае в 2005 году был принят краевой закон </a:t>
            </a:r>
            <a:r>
              <a:rPr lang="ru-RU" b="1" dirty="0" smtClean="0"/>
              <a:t>«О местном самоуправлении в Ставропольском крае» №12-кз</a:t>
            </a:r>
            <a:r>
              <a:rPr lang="ru-RU" dirty="0" smtClean="0"/>
              <a:t>.</a:t>
            </a:r>
            <a:endParaRPr lang="ru-RU" b="1" dirty="0" smtClean="0"/>
          </a:p>
          <a:p>
            <a:pPr marL="0" indent="452438" algn="just">
              <a:buNone/>
            </a:pPr>
            <a:r>
              <a:rPr lang="ru-RU" dirty="0" smtClean="0"/>
              <a:t>Согласно № 131 закону </a:t>
            </a:r>
            <a:r>
              <a:rPr lang="ru-RU" b="1" dirty="0" smtClean="0"/>
              <a:t>органами местного самоуправления </a:t>
            </a:r>
            <a:r>
              <a:rPr lang="ru-RU" dirty="0" smtClean="0"/>
              <a:t>являются избираемые непосредственно населением и (или) образуемые представительным органом муниципального образования органы, наделенные собственными полномочиями по решению вопросов местного значения.</a:t>
            </a:r>
          </a:p>
          <a:p>
            <a:pPr marL="0" indent="452438" algn="just">
              <a:buNone/>
            </a:pPr>
            <a:r>
              <a:rPr lang="ru-RU" b="1" dirty="0" smtClean="0"/>
              <a:t>Объектом местного самоуправления </a:t>
            </a:r>
            <a:r>
              <a:rPr lang="ru-RU" dirty="0" smtClean="0"/>
              <a:t>является муниципальное образование — городское или сельское поселение, муниципальный район, городской округ либо внутригородская территория города федерального значения.</a:t>
            </a:r>
          </a:p>
          <a:p>
            <a:pPr marL="0" indent="452438"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404664"/>
            <a:ext cx="8686800" cy="5675461"/>
          </a:xfrm>
        </p:spPr>
        <p:txBody>
          <a:bodyPr>
            <a:normAutofit fontScale="70000" lnSpcReduction="20000"/>
          </a:bodyPr>
          <a:lstStyle/>
          <a:p>
            <a:r>
              <a:rPr lang="ru-RU" dirty="0" smtClean="0"/>
              <a:t>Муниципальные образования в России разделяются на три группы:</a:t>
            </a:r>
          </a:p>
          <a:p>
            <a:pPr lvl="0"/>
            <a:r>
              <a:rPr lang="ru-RU" b="1" dirty="0" smtClean="0"/>
              <a:t>поселенческие</a:t>
            </a:r>
            <a:r>
              <a:rPr lang="ru-RU" dirty="0" smtClean="0"/>
              <a:t> (города, поселки, сельские населенные пункты);</a:t>
            </a:r>
          </a:p>
          <a:p>
            <a:pPr lvl="0"/>
            <a:r>
              <a:rPr lang="ru-RU" b="1" dirty="0" smtClean="0"/>
              <a:t>территориально-поселенческие</a:t>
            </a:r>
            <a:r>
              <a:rPr lang="ru-RU" dirty="0" smtClean="0"/>
              <a:t>, состоящие из нескольких населенных пунктов, связанных общностью инфраструктуры и хозяйственных интересов</a:t>
            </a:r>
            <a:r>
              <a:rPr lang="ru-RU" i="1" dirty="0" smtClean="0"/>
              <a:t>;</a:t>
            </a:r>
            <a:endParaRPr lang="ru-RU" dirty="0" smtClean="0"/>
          </a:p>
          <a:p>
            <a:pPr lvl="0"/>
            <a:r>
              <a:rPr lang="ru-RU" b="1" dirty="0" smtClean="0"/>
              <a:t>территориальные</a:t>
            </a:r>
            <a:r>
              <a:rPr lang="ru-RU" dirty="0" smtClean="0"/>
              <a:t>, характеризующиеся самостоятельным ведением хозяйства на малочисленных территориях.</a:t>
            </a:r>
          </a:p>
          <a:p>
            <a:pPr lvl="0"/>
            <a:endParaRPr lang="ru-RU" dirty="0" smtClean="0"/>
          </a:p>
          <a:p>
            <a:r>
              <a:rPr lang="ru-RU" dirty="0" smtClean="0"/>
              <a:t>По правовому статусу муниципальные образования в Российской Федерации классифицируются следующим образом:</a:t>
            </a:r>
          </a:p>
          <a:p>
            <a:pPr lvl="0"/>
            <a:r>
              <a:rPr lang="ru-RU" b="1" dirty="0" smtClean="0"/>
              <a:t>городские поселения </a:t>
            </a:r>
            <a:r>
              <a:rPr lang="ru-RU" dirty="0" smtClean="0"/>
              <a:t>(</a:t>
            </a:r>
            <a:r>
              <a:rPr lang="ru-RU" i="1" dirty="0" smtClean="0"/>
              <a:t>город или поселок)</a:t>
            </a:r>
            <a:r>
              <a:rPr lang="ru-RU" dirty="0" smtClean="0"/>
              <a:t>;</a:t>
            </a:r>
          </a:p>
          <a:p>
            <a:pPr lvl="0"/>
            <a:r>
              <a:rPr lang="ru-RU" b="1" dirty="0" smtClean="0"/>
              <a:t>сельские поселения</a:t>
            </a:r>
            <a:r>
              <a:rPr lang="ru-RU" dirty="0" smtClean="0"/>
              <a:t>;</a:t>
            </a:r>
          </a:p>
          <a:p>
            <a:pPr lvl="0"/>
            <a:r>
              <a:rPr lang="ru-RU" b="1" dirty="0" smtClean="0"/>
              <a:t>муниципальные районы </a:t>
            </a:r>
            <a:r>
              <a:rPr lang="ru-RU" i="1" dirty="0" smtClean="0"/>
              <a:t>;</a:t>
            </a:r>
            <a:endParaRPr lang="ru-RU" dirty="0" smtClean="0"/>
          </a:p>
          <a:p>
            <a:pPr lvl="0"/>
            <a:r>
              <a:rPr lang="ru-RU" b="1" dirty="0" smtClean="0"/>
              <a:t>городские округа</a:t>
            </a:r>
            <a:r>
              <a:rPr lang="ru-RU" i="1" dirty="0" smtClean="0"/>
              <a:t>.</a:t>
            </a:r>
            <a:endParaRPr lang="ru-RU" dirty="0" smtClean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260648"/>
            <a:ext cx="8686800" cy="6264696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dirty="0" smtClean="0"/>
              <a:t>	Административно-территориальные городские единицы классифицируются следующим образом:</a:t>
            </a:r>
          </a:p>
          <a:p>
            <a:pPr lvl="0"/>
            <a:r>
              <a:rPr lang="ru-RU" dirty="0" smtClean="0"/>
              <a:t>города в подчинении республики;</a:t>
            </a:r>
          </a:p>
          <a:p>
            <a:pPr lvl="0"/>
            <a:r>
              <a:rPr lang="ru-RU" dirty="0" smtClean="0"/>
              <a:t>города краевого подчинения;</a:t>
            </a:r>
          </a:p>
          <a:p>
            <a:pPr lvl="0"/>
            <a:r>
              <a:rPr lang="ru-RU" dirty="0" smtClean="0"/>
              <a:t>города областного подчинения;</a:t>
            </a:r>
          </a:p>
          <a:p>
            <a:pPr lvl="0"/>
            <a:r>
              <a:rPr lang="ru-RU" dirty="0" smtClean="0"/>
              <a:t>города в подчинении автономной области;</a:t>
            </a:r>
          </a:p>
          <a:p>
            <a:pPr lvl="0"/>
            <a:r>
              <a:rPr lang="ru-RU" dirty="0" smtClean="0"/>
              <a:t>города в подчинении автономного округа;</a:t>
            </a:r>
          </a:p>
          <a:p>
            <a:pPr lvl="0"/>
            <a:r>
              <a:rPr lang="ru-RU" dirty="0" smtClean="0"/>
              <a:t>города районного подчинения;</a:t>
            </a:r>
          </a:p>
          <a:p>
            <a:pPr lvl="0"/>
            <a:r>
              <a:rPr lang="ru-RU" dirty="0" smtClean="0"/>
              <a:t>города городского подчинения;</a:t>
            </a:r>
          </a:p>
          <a:p>
            <a:pPr lvl="0"/>
            <a:r>
              <a:rPr lang="ru-RU" dirty="0" smtClean="0"/>
              <a:t>район как внутригородская единица;</a:t>
            </a:r>
          </a:p>
          <a:p>
            <a:pPr lvl="0"/>
            <a:r>
              <a:rPr lang="ru-RU" dirty="0" smtClean="0"/>
              <a:t>поселки городского типа.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0"/>
            <a:ext cx="8686800" cy="838200"/>
          </a:xfrm>
        </p:spPr>
        <p:txBody>
          <a:bodyPr>
            <a:normAutofit/>
          </a:bodyPr>
          <a:lstStyle/>
          <a:p>
            <a:pPr algn="ctr"/>
            <a:r>
              <a:rPr lang="ru-RU" sz="2400" dirty="0" smtClean="0"/>
              <a:t>Вопрос 2 Органы городского самоуправления </a:t>
            </a:r>
            <a:endParaRPr lang="ru-RU" sz="24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Федеральным законом от 16.03.2005 г. № 131-ФЭ «Об общих принципах организации местного самоуправления в Российской Федерации» для города установлен следующий представительный орган – Городская Дума, Совет депутатов города или Совет депутатов поселения;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404664"/>
            <a:ext cx="8686800" cy="6480720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20000"/>
              </a:lnSpc>
            </a:pPr>
            <a:r>
              <a:rPr lang="ru-RU" b="1" dirty="0" smtClean="0"/>
              <a:t>Городская дума </a:t>
            </a:r>
            <a:r>
              <a:rPr lang="ru-RU" dirty="0" smtClean="0"/>
              <a:t>является представительным органом местного самоуправления (представляет интересы населения). Он состоит из депутатов (в Ставрополе их 30), избираемых населением сроком на 5 лет по одномандатным избирательным округам</a:t>
            </a:r>
          </a:p>
          <a:p>
            <a:pPr>
              <a:lnSpc>
                <a:spcPct val="120000"/>
              </a:lnSpc>
            </a:pPr>
            <a:r>
              <a:rPr lang="ru-RU" dirty="0" smtClean="0"/>
              <a:t>Численность депутатов представительного органа города, определяется уставом муниципального образования и зависит от численности его населения.</a:t>
            </a:r>
          </a:p>
          <a:p>
            <a:pPr>
              <a:lnSpc>
                <a:spcPct val="120000"/>
              </a:lnSpc>
            </a:pPr>
            <a:r>
              <a:rPr lang="ru-RU" dirty="0" smtClean="0"/>
              <a:t>Городская дума принимает все свои решения в коллегиальном порядке. К исключительным полномочиям Городской думы является принятие общеобязательных правил местной жизни, утверждение местного бюджета, планов и программ развития города, установление местных налогов и сборов, порядка управления и распоряжения муниципальной собственностью, контроль за деятельностью органов и должностных лиц местного самоуправления.</a:t>
            </a:r>
          </a:p>
          <a:p>
            <a:pPr>
              <a:lnSpc>
                <a:spcPct val="120000"/>
              </a:lnSpc>
            </a:pPr>
            <a:r>
              <a:rPr lang="ru-RU" dirty="0" smtClean="0"/>
              <a:t>Из своего состава </a:t>
            </a:r>
            <a:r>
              <a:rPr lang="ru-RU" b="1" dirty="0" smtClean="0"/>
              <a:t>Дума избирает председателя</a:t>
            </a:r>
            <a:r>
              <a:rPr lang="ru-RU" dirty="0" smtClean="0"/>
              <a:t>, который организует текущую работу Думы, созывает его заседания и подписывает вместе с Главой города решения Думы, что одновременно означает принятие этих решений к исполнению.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908720"/>
            <a:ext cx="8686800" cy="5040560"/>
          </a:xfrm>
        </p:spPr>
        <p:txBody>
          <a:bodyPr>
            <a:normAutofit fontScale="92500" lnSpcReduction="10000"/>
          </a:bodyPr>
          <a:lstStyle/>
          <a:p>
            <a:r>
              <a:rPr lang="ru-RU" dirty="0" smtClean="0"/>
              <a:t>Высшим должностным лицом муниципального образования является </a:t>
            </a:r>
            <a:r>
              <a:rPr lang="ru-RU" b="1" dirty="0" smtClean="0"/>
              <a:t>Глава города</a:t>
            </a:r>
            <a:r>
              <a:rPr lang="ru-RU" dirty="0" smtClean="0"/>
              <a:t>. </a:t>
            </a:r>
          </a:p>
          <a:p>
            <a:r>
              <a:rPr lang="ru-RU" b="1" dirty="0" smtClean="0"/>
              <a:t>Глава города </a:t>
            </a:r>
            <a:r>
              <a:rPr lang="ru-RU" dirty="0" smtClean="0"/>
              <a:t>подконтролен только населению и представительному органу, избирается либо на муниципальных выборах, либо представительным органом из совета депутатов. Глава города Ставрополь (избирается сроком на 5 лет) руководит на принципах единоначалия Администрацией города, председательствует на заседаниях Городской думы, подписывает и обнародует его решения.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115</TotalTime>
  <Words>1838</Words>
  <Application>Microsoft Office PowerPoint</Application>
  <PresentationFormat>Экран (4:3)</PresentationFormat>
  <Paragraphs>172</Paragraphs>
  <Slides>27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27</vt:i4>
      </vt:variant>
    </vt:vector>
  </HeadingPairs>
  <TitlesOfParts>
    <vt:vector size="28" baseType="lpstr">
      <vt:lpstr>Трек</vt:lpstr>
      <vt:lpstr>1. Город как самоуправляемая система.  2. Органы городского самоуправления. 3. Функции муниципальных органов в сфере управления городским хозяйством. 4. Участие жителей в управлении городом. </vt:lpstr>
      <vt:lpstr>Вопрос 1 - Город как самоуправляемая система. </vt:lpstr>
      <vt:lpstr>Слайд 3</vt:lpstr>
      <vt:lpstr>Слайд 4</vt:lpstr>
      <vt:lpstr>Слайд 5</vt:lpstr>
      <vt:lpstr>Слайд 6</vt:lpstr>
      <vt:lpstr>Вопрос 2 Органы городского самоуправления </vt:lpstr>
      <vt:lpstr>Слайд 8</vt:lpstr>
      <vt:lpstr>Слайд 9</vt:lpstr>
      <vt:lpstr>Слайд 10</vt:lpstr>
      <vt:lpstr>Слайд 11</vt:lpstr>
      <vt:lpstr>Слайд 12</vt:lpstr>
      <vt:lpstr>Вопрос 3 -  Функции муниципальных органов в сфере управления городским хозяйством</vt:lpstr>
      <vt:lpstr>Слайд 14</vt:lpstr>
      <vt:lpstr>Слайд 15</vt:lpstr>
      <vt:lpstr>Слайд 16</vt:lpstr>
      <vt:lpstr>Уставом муниципального образования (города) определяются:</vt:lpstr>
      <vt:lpstr>Слайд 18</vt:lpstr>
      <vt:lpstr>Правовое пространство города регламентируется муниципальным правом и законодательством о муниципальной службе.</vt:lpstr>
      <vt:lpstr>Слайд 20</vt:lpstr>
      <vt:lpstr>Слайд 21</vt:lpstr>
      <vt:lpstr>Слайд 22</vt:lpstr>
      <vt:lpstr>Вопрос 4. Участие жителей в управлении городом</vt:lpstr>
      <vt:lpstr>Слайд 24</vt:lpstr>
      <vt:lpstr>Слайд 25</vt:lpstr>
      <vt:lpstr>Слайд 26</vt:lpstr>
      <vt:lpstr>Слайд 27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Город как самоуправляемая система.  2. Органы городского самоуправления. 3. Функции муниципальных органов в сфере управления городским хозяйством. 4. Участие жителей в управлении городом. </dc:title>
  <cp:lastModifiedBy>ГМУ</cp:lastModifiedBy>
  <cp:revision>14</cp:revision>
  <dcterms:modified xsi:type="dcterms:W3CDTF">2015-01-28T08:28:58Z</dcterms:modified>
</cp:coreProperties>
</file>